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92" r:id="rId2"/>
    <p:sldMasterId id="2147483805" r:id="rId3"/>
  </p:sldMasterIdLst>
  <p:notesMasterIdLst>
    <p:notesMasterId r:id="rId30"/>
  </p:notesMasterIdLst>
  <p:handoutMasterIdLst>
    <p:handoutMasterId r:id="rId31"/>
  </p:handoutMasterIdLst>
  <p:sldIdLst>
    <p:sldId id="302" r:id="rId4"/>
    <p:sldId id="258" r:id="rId5"/>
    <p:sldId id="291" r:id="rId6"/>
    <p:sldId id="260" r:id="rId7"/>
    <p:sldId id="261" r:id="rId8"/>
    <p:sldId id="285" r:id="rId9"/>
    <p:sldId id="288" r:id="rId10"/>
    <p:sldId id="299" r:id="rId11"/>
    <p:sldId id="265" r:id="rId12"/>
    <p:sldId id="295" r:id="rId13"/>
    <p:sldId id="303" r:id="rId14"/>
    <p:sldId id="274" r:id="rId15"/>
    <p:sldId id="272" r:id="rId16"/>
    <p:sldId id="273" r:id="rId17"/>
    <p:sldId id="277" r:id="rId18"/>
    <p:sldId id="275" r:id="rId19"/>
    <p:sldId id="310" r:id="rId20"/>
    <p:sldId id="294" r:id="rId21"/>
    <p:sldId id="304" r:id="rId22"/>
    <p:sldId id="306" r:id="rId23"/>
    <p:sldId id="309" r:id="rId24"/>
    <p:sldId id="307" r:id="rId25"/>
    <p:sldId id="301" r:id="rId26"/>
    <p:sldId id="278" r:id="rId27"/>
    <p:sldId id="268" r:id="rId28"/>
    <p:sldId id="282" r:id="rId29"/>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42" y="60"/>
      </p:cViewPr>
      <p:guideLst>
        <p:guide orient="horz" pos="2160"/>
        <p:guide pos="2880"/>
      </p:guideLst>
    </p:cSldViewPr>
  </p:slideViewPr>
  <p:notesTextViewPr>
    <p:cViewPr>
      <p:scale>
        <a:sx n="1" d="1"/>
        <a:sy n="1" d="1"/>
      </p:scale>
      <p:origin x="0" y="0"/>
    </p:cViewPr>
  </p:notesTextViewPr>
  <p:sorterViewPr>
    <p:cViewPr>
      <p:scale>
        <a:sx n="100" d="100"/>
        <a:sy n="100" d="100"/>
      </p:scale>
      <p:origin x="0" y="-52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6BD6E12-EF44-438A-B261-9E77057E9C64}" type="datetimeFigureOut">
              <a:rPr lang="sv-SE" smtClean="0"/>
              <a:t>2017-02-26</a:t>
            </a:fld>
            <a:endParaRPr lang="sv-SE"/>
          </a:p>
        </p:txBody>
      </p:sp>
      <p:sp>
        <p:nvSpPr>
          <p:cNvPr id="4" name="Platshållare för sidfo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575744E-E171-423E-A188-6789743F4CC7}" type="slidenum">
              <a:rPr lang="sv-SE" smtClean="0"/>
              <a:t>‹#›</a:t>
            </a:fld>
            <a:endParaRPr lang="sv-SE"/>
          </a:p>
        </p:txBody>
      </p:sp>
    </p:spTree>
    <p:extLst>
      <p:ext uri="{BB962C8B-B14F-4D97-AF65-F5344CB8AC3E}">
        <p14:creationId xmlns:p14="http://schemas.microsoft.com/office/powerpoint/2010/main" val="2783616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B7AD4BE-1CE9-43DE-AEF5-BBE0FF05751B}" type="datetimeFigureOut">
              <a:rPr lang="sv-SE" smtClean="0"/>
              <a:t>2017-02-26</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AF38C41-311F-47C3-9E24-4CC794CE43B3}" type="slidenum">
              <a:rPr lang="sv-SE" smtClean="0"/>
              <a:t>‹#›</a:t>
            </a:fld>
            <a:endParaRPr lang="sv-SE"/>
          </a:p>
        </p:txBody>
      </p:sp>
    </p:spTree>
    <p:extLst>
      <p:ext uri="{BB962C8B-B14F-4D97-AF65-F5344CB8AC3E}">
        <p14:creationId xmlns:p14="http://schemas.microsoft.com/office/powerpoint/2010/main" val="3503438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0674" y="7823803"/>
            <a:ext cx="6480000" cy="789773"/>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180975" indent="-180975">
              <a:buNone/>
              <a:defRPr kumimoji="0" lang="sv-SE" sz="2000" b="0" i="0" u="none" strike="noStrike" cap="none" normalizeH="0" baseline="0" dirty="0">
                <a:ln>
                  <a:noFill/>
                </a:ln>
                <a:effectLst/>
                <a:latin typeface="Arial" pitchFamily="34" charset="0"/>
                <a:cs typeface="Arial" pitchFamily="34" charset="0"/>
              </a:defRPr>
            </a:lvl1pPr>
          </a:lstStyle>
          <a:p>
            <a:pPr marL="0" marR="0" lvl="0" indent="0" fontAlgn="base">
              <a:lnSpc>
                <a:spcPct val="100000"/>
              </a:lnSpc>
              <a:spcBef>
                <a:spcPct val="0"/>
              </a:spcBef>
              <a:spcAft>
                <a:spcPct val="0"/>
              </a:spcAft>
              <a:buClrTx/>
              <a:buSzTx/>
              <a:tabLst/>
            </a:pPr>
            <a:r>
              <a:rPr lang="sv-SE" dirty="0"/>
              <a:t>Klicka här för att ändra format på underrubrik i bakgrunden</a:t>
            </a:r>
          </a:p>
        </p:txBody>
      </p:sp>
      <p:sp>
        <p:nvSpPr>
          <p:cNvPr id="4" name="Platshållare för datum 3"/>
          <p:cNvSpPr>
            <a:spLocks noGrp="1"/>
          </p:cNvSpPr>
          <p:nvPr>
            <p:ph type="dt" sz="half" idx="10"/>
          </p:nvPr>
        </p:nvSpPr>
        <p:spPr/>
        <p:txBody>
          <a:bodyPr/>
          <a:lstStyle/>
          <a:p>
            <a:r>
              <a:t>2011-11-24</a:t>
            </a:r>
            <a:endParaRPr/>
          </a:p>
        </p:txBody>
      </p:sp>
      <p:sp>
        <p:nvSpPr>
          <p:cNvPr id="5" name="Platshållare för sidfot 4"/>
          <p:cNvSpPr>
            <a:spLocks noGrp="1"/>
          </p:cNvSpPr>
          <p:nvPr>
            <p:ph type="ftr" sz="quarter" idx="11"/>
          </p:nvPr>
        </p:nvSpPr>
        <p:spPr/>
        <p:txBody>
          <a:bodyPr/>
          <a:lstStyle/>
          <a:p>
            <a:r>
              <a:rPr/>
              <a:t>Think before drink, Gävle May 30, 2014</a:t>
            </a:r>
          </a:p>
        </p:txBody>
      </p:sp>
      <p:sp>
        <p:nvSpPr>
          <p:cNvPr id="6" name="Platshållare för bildnummer 5"/>
          <p:cNvSpPr>
            <a:spLocks noGrp="1"/>
          </p:cNvSpPr>
          <p:nvPr>
            <p:ph type="sldNum" sz="quarter" idx="12"/>
          </p:nvPr>
        </p:nvSpPr>
        <p:spPr/>
        <p:txBody>
          <a:bodyPr/>
          <a:lstStyle/>
          <a:p>
            <a:fld id="{A05CAB38-5469-4E42-982E-5169CC4E0F92}" type="slidenum">
              <a:rPr/>
              <a:pPr/>
              <a:t>‹#›</a:t>
            </a:fld>
            <a:endParaRPr/>
          </a:p>
        </p:txBody>
      </p:sp>
      <p:sp>
        <p:nvSpPr>
          <p:cNvPr id="10" name="Rubrik 9"/>
          <p:cNvSpPr>
            <a:spLocks noGrp="1"/>
          </p:cNvSpPr>
          <p:nvPr>
            <p:ph type="title"/>
          </p:nvPr>
        </p:nvSpPr>
        <p:spPr>
          <a:xfrm>
            <a:off x="323849" y="7029400"/>
            <a:ext cx="8496301" cy="794403"/>
          </a:xfrm>
        </p:spPr>
        <p:txBody>
          <a:bodyPr/>
          <a:lstStyle/>
          <a:p>
            <a:r>
              <a:rPr lang="sv-SE" dirty="0"/>
              <a:t>Klicka här för att ändra format</a:t>
            </a:r>
          </a:p>
        </p:txBody>
      </p:sp>
      <p:sp>
        <p:nvSpPr>
          <p:cNvPr id="2" name="Rektangel 1"/>
          <p:cNvSpPr/>
          <p:nvPr userDrawn="1"/>
        </p:nvSpPr>
        <p:spPr>
          <a:xfrm>
            <a:off x="323850" y="2168525"/>
            <a:ext cx="8496300" cy="31686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err="1">
              <a:solidFill>
                <a:prstClr val="white"/>
              </a:solidFill>
            </a:endParaRPr>
          </a:p>
        </p:txBody>
      </p:sp>
    </p:spTree>
    <p:extLst>
      <p:ext uri="{BB962C8B-B14F-4D97-AF65-F5344CB8AC3E}">
        <p14:creationId xmlns:p14="http://schemas.microsoft.com/office/powerpoint/2010/main" val="123517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t>2011-11-24</a:t>
            </a:r>
            <a:endParaRPr/>
          </a:p>
        </p:txBody>
      </p:sp>
      <p:sp>
        <p:nvSpPr>
          <p:cNvPr id="4" name="Platshållare för sidfot 3"/>
          <p:cNvSpPr>
            <a:spLocks noGrp="1"/>
          </p:cNvSpPr>
          <p:nvPr>
            <p:ph type="ftr" sz="quarter" idx="11"/>
          </p:nvPr>
        </p:nvSpPr>
        <p:spPr/>
        <p:txBody>
          <a:bodyPr/>
          <a:lstStyle/>
          <a:p>
            <a:r>
              <a:rPr/>
              <a:t>Think before drink, Gävle May 30, 2014</a:t>
            </a:r>
          </a:p>
        </p:txBody>
      </p:sp>
      <p:sp>
        <p:nvSpPr>
          <p:cNvPr id="5" name="Platshållare för bildnummer 4"/>
          <p:cNvSpPr>
            <a:spLocks noGrp="1"/>
          </p:cNvSpPr>
          <p:nvPr>
            <p:ph type="sldNum" sz="quarter" idx="12"/>
          </p:nvPr>
        </p:nvSpPr>
        <p:spPr/>
        <p:txBody>
          <a:bodyPr/>
          <a:lstStyle/>
          <a:p>
            <a:fld id="{35E6F4E9-5BFE-42B2-910A-245908E4EA94}" type="slidenum">
              <a:rPr/>
              <a:pPr/>
              <a:t>‹#›</a:t>
            </a:fld>
            <a:endParaRPr/>
          </a:p>
        </p:txBody>
      </p:sp>
      <p:sp>
        <p:nvSpPr>
          <p:cNvPr id="6" name="Rubrik 5"/>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3965730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t>2011-11-24</a:t>
            </a:r>
            <a:endParaRPr/>
          </a:p>
        </p:txBody>
      </p:sp>
      <p:sp>
        <p:nvSpPr>
          <p:cNvPr id="3" name="Platshållare för sidfot 2"/>
          <p:cNvSpPr>
            <a:spLocks noGrp="1"/>
          </p:cNvSpPr>
          <p:nvPr>
            <p:ph type="ftr" sz="quarter" idx="11"/>
          </p:nvPr>
        </p:nvSpPr>
        <p:spPr/>
        <p:txBody>
          <a:bodyPr/>
          <a:lstStyle/>
          <a:p>
            <a:r>
              <a:rPr/>
              <a:t>Think before drink, Gävle May 30, 2014</a:t>
            </a:r>
          </a:p>
        </p:txBody>
      </p:sp>
      <p:sp>
        <p:nvSpPr>
          <p:cNvPr id="4" name="Platshållare för bildnummer 3"/>
          <p:cNvSpPr>
            <a:spLocks noGrp="1"/>
          </p:cNvSpPr>
          <p:nvPr>
            <p:ph type="sldNum" sz="quarter" idx="12"/>
          </p:nvPr>
        </p:nvSpPr>
        <p:spPr/>
        <p:txBody>
          <a:bodyPr/>
          <a:lstStyle/>
          <a:p>
            <a:fld id="{A05CAB38-5469-4E42-982E-5169CC4E0F92}" type="slidenum">
              <a:rPr/>
              <a:pPr/>
              <a:t>‹#›</a:t>
            </a:fld>
            <a:endParaRPr/>
          </a:p>
        </p:txBody>
      </p:sp>
    </p:spTree>
    <p:extLst>
      <p:ext uri="{BB962C8B-B14F-4D97-AF65-F5344CB8AC3E}">
        <p14:creationId xmlns:p14="http://schemas.microsoft.com/office/powerpoint/2010/main" val="3583051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text 2"/>
          <p:cNvSpPr>
            <a:spLocks noGrp="1"/>
          </p:cNvSpPr>
          <p:nvPr>
            <p:ph type="body"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en-US" altLang="sv-SE"/>
          </a:p>
        </p:txBody>
      </p:sp>
      <p:sp>
        <p:nvSpPr>
          <p:cNvPr id="5" name="Platshållare för sidfot 4"/>
          <p:cNvSpPr>
            <a:spLocks noGrp="1"/>
          </p:cNvSpPr>
          <p:nvPr>
            <p:ph type="ftr" sz="quarter" idx="11"/>
          </p:nvPr>
        </p:nvSpPr>
        <p:spPr/>
        <p:txBody>
          <a:bodyPr/>
          <a:lstStyle/>
          <a:p>
            <a:endParaRPr lang="en-US" altLang="sv-SE"/>
          </a:p>
        </p:txBody>
      </p:sp>
      <p:sp>
        <p:nvSpPr>
          <p:cNvPr id="6" name="Platshållare för bildnummer 5"/>
          <p:cNvSpPr>
            <a:spLocks noGrp="1"/>
          </p:cNvSpPr>
          <p:nvPr>
            <p:ph type="sldNum" sz="quarter" idx="12"/>
          </p:nvPr>
        </p:nvSpPr>
        <p:spPr/>
        <p:txBody>
          <a:bodyPr/>
          <a:lstStyle/>
          <a:p>
            <a:fld id="{299E8B41-1ED1-4EE5-902C-C592ADF1E40F}" type="slidenum">
              <a:rPr lang="en-US" altLang="sv-SE" smtClean="0"/>
              <a:pPr/>
              <a:t>‹#›</a:t>
            </a:fld>
            <a:endParaRPr lang="en-US" altLang="sv-SE"/>
          </a:p>
        </p:txBody>
      </p:sp>
    </p:spTree>
    <p:extLst>
      <p:ext uri="{BB962C8B-B14F-4D97-AF65-F5344CB8AC3E}">
        <p14:creationId xmlns:p14="http://schemas.microsoft.com/office/powerpoint/2010/main" val="3208864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7" name="Date Placeholder 6"/>
          <p:cNvSpPr>
            <a:spLocks noGrp="1"/>
          </p:cNvSpPr>
          <p:nvPr>
            <p:ph type="dt" sz="half" idx="10"/>
          </p:nvPr>
        </p:nvSpPr>
        <p:spPr/>
        <p:txBody>
          <a:bodyPr/>
          <a:lstStyle/>
          <a:p>
            <a:pPr>
              <a:defRPr/>
            </a:pPr>
            <a:endParaRPr lang="sv-SE">
              <a:solidFill>
                <a:srgbClr val="000000"/>
              </a:solidFill>
            </a:endParaRPr>
          </a:p>
        </p:txBody>
      </p:sp>
      <p:sp>
        <p:nvSpPr>
          <p:cNvPr id="8" name="Footer Placeholder 7"/>
          <p:cNvSpPr>
            <a:spLocks noGrp="1"/>
          </p:cNvSpPr>
          <p:nvPr>
            <p:ph type="ftr" sz="quarter" idx="11"/>
          </p:nvPr>
        </p:nvSpPr>
        <p:spPr/>
        <p:txBody>
          <a:bodyPr/>
          <a:lstStyle/>
          <a:p>
            <a:pPr>
              <a:defRPr/>
            </a:pPr>
            <a:endParaRPr lang="sv-SE">
              <a:solidFill>
                <a:srgbClr val="000000"/>
              </a:solidFill>
            </a:endParaRPr>
          </a:p>
        </p:txBody>
      </p:sp>
      <p:sp>
        <p:nvSpPr>
          <p:cNvPr id="9" name="Slide Number Placeholder 8"/>
          <p:cNvSpPr>
            <a:spLocks noGrp="1"/>
          </p:cNvSpPr>
          <p:nvPr>
            <p:ph type="sldNum" sz="quarter" idx="12"/>
          </p:nvPr>
        </p:nvSpPr>
        <p:spPr/>
        <p:txBody>
          <a:bodyPr/>
          <a:lstStyle/>
          <a:p>
            <a:pPr>
              <a:defRPr/>
            </a:pPr>
            <a:fld id="{12BA4319-5D68-4DFA-B800-14F2DA14FABC}" type="slidenum">
              <a:rPr lang="sv-SE" smtClean="0">
                <a:solidFill>
                  <a:srgbClr val="000000"/>
                </a:solidFill>
              </a:rPr>
              <a:pPr>
                <a:defRPr/>
              </a:pPr>
              <a:t>‹#›</a:t>
            </a:fld>
            <a:endParaRPr lang="sv-SE">
              <a:solidFill>
                <a:srgbClr val="000000"/>
              </a:solidFill>
            </a:endParaRPr>
          </a:p>
        </p:txBody>
      </p:sp>
      <p:sp>
        <p:nvSpPr>
          <p:cNvPr id="10" name="Title 9"/>
          <p:cNvSpPr>
            <a:spLocks noGrp="1"/>
          </p:cNvSpPr>
          <p:nvPr>
            <p:ph type="title"/>
          </p:nvPr>
        </p:nvSpPr>
        <p:spPr>
          <a:xfrm>
            <a:off x="914400" y="1544715"/>
            <a:ext cx="7315200" cy="1154097"/>
          </a:xfrm>
        </p:spPr>
        <p:txBody>
          <a:bodyPr/>
          <a:lstStyle/>
          <a:p>
            <a:r>
              <a:rPr lang="sv-SE"/>
              <a:t>Klicka här för att ändra format</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3533681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8" name="Platshållare för datum 27"/>
          <p:cNvSpPr>
            <a:spLocks noGrp="1"/>
          </p:cNvSpPr>
          <p:nvPr>
            <p:ph type="dt" sz="half" idx="10"/>
          </p:nvPr>
        </p:nvSpPr>
        <p:spPr/>
        <p:txBody>
          <a:bodyPr/>
          <a:lstStyle/>
          <a:p>
            <a:r>
              <a:rPr lang="sv-SE"/>
              <a:t>2011-11-24</a:t>
            </a:r>
          </a:p>
        </p:txBody>
      </p:sp>
      <p:sp>
        <p:nvSpPr>
          <p:cNvPr id="17" name="Platshållare för sidfot 16"/>
          <p:cNvSpPr>
            <a:spLocks noGrp="1"/>
          </p:cNvSpPr>
          <p:nvPr>
            <p:ph type="ftr" sz="quarter" idx="11"/>
          </p:nvPr>
        </p:nvSpPr>
        <p:spPr/>
        <p:txBody>
          <a:bodyPr/>
          <a:lstStyle/>
          <a:p>
            <a:r>
              <a:rPr lang="en-US"/>
              <a:t>Think before drink, Gävle May 30, 2014</a:t>
            </a:r>
          </a:p>
        </p:txBody>
      </p:sp>
      <p:sp>
        <p:nvSpPr>
          <p:cNvPr id="29" name="Platshållare för bildnummer 28"/>
          <p:cNvSpPr>
            <a:spLocks noGrp="1"/>
          </p:cNvSpPr>
          <p:nvPr>
            <p:ph type="sldNum" sz="quarter" idx="12"/>
          </p:nvPr>
        </p:nvSpPr>
        <p:spPr/>
        <p:txBody>
          <a:bodyPr/>
          <a:lstStyle/>
          <a:p>
            <a:fld id="{A05CAB38-5469-4E42-982E-5169CC4E0F92}" type="slidenum">
              <a:rPr lang="sv-SE" smtClean="0"/>
              <a:pPr/>
              <a:t>‹#›</a:t>
            </a:fld>
            <a:endParaRPr lang="sv-SE"/>
          </a:p>
        </p:txBody>
      </p:sp>
      <p:sp>
        <p:nvSpPr>
          <p:cNvPr id="32" name="Rektangel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ktangel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ktangel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ktangel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ktangel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ubrik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sv-SE"/>
              <a:t>Klicka här för att ändra format</a:t>
            </a:r>
            <a:endParaRPr kumimoji="0" lang="en-US"/>
          </a:p>
        </p:txBody>
      </p:sp>
      <p:sp>
        <p:nvSpPr>
          <p:cNvPr id="9" name="Underrubrik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a:t>Klicka här för att ändra format på underrubrik i bakgrunden</a:t>
            </a:r>
            <a:endParaRPr kumimoji="0" lang="en-US"/>
          </a:p>
        </p:txBody>
      </p:sp>
      <p:sp>
        <p:nvSpPr>
          <p:cNvPr id="56" name="Rektangel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ktangel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ktangel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ktangel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ktangel 15"/>
          <p:cNvSpPr/>
          <p:nvPr userDrawn="1"/>
        </p:nvSpPr>
        <p:spPr>
          <a:xfrm>
            <a:off x="323850" y="2168525"/>
            <a:ext cx="8496300" cy="31686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err="1">
              <a:solidFill>
                <a:prstClr val="white"/>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r>
              <a:rPr lang="sv-SE"/>
              <a:t>2011-11-24</a:t>
            </a:r>
          </a:p>
        </p:txBody>
      </p:sp>
      <p:sp>
        <p:nvSpPr>
          <p:cNvPr id="5" name="Platshållare för sidfot 4"/>
          <p:cNvSpPr>
            <a:spLocks noGrp="1"/>
          </p:cNvSpPr>
          <p:nvPr>
            <p:ph type="ftr" sz="quarter" idx="11"/>
          </p:nvPr>
        </p:nvSpPr>
        <p:spPr/>
        <p:txBody>
          <a:bodyPr/>
          <a:lstStyle/>
          <a:p>
            <a:r>
              <a:rPr lang="en-US"/>
              <a:t>Think before drink, Gävle May 30, 2014</a:t>
            </a:r>
            <a:endParaRPr lang="en-US" dirty="0"/>
          </a:p>
        </p:txBody>
      </p:sp>
      <p:sp>
        <p:nvSpPr>
          <p:cNvPr id="6" name="Platshållare för bildnummer 5"/>
          <p:cNvSpPr>
            <a:spLocks noGrp="1"/>
          </p:cNvSpPr>
          <p:nvPr>
            <p:ph type="sldNum" sz="quarter" idx="12"/>
          </p:nvPr>
        </p:nvSpPr>
        <p:spPr/>
        <p:txBody>
          <a:bodyPr/>
          <a:lstStyle/>
          <a:p>
            <a:fld id="{A05CAB38-5469-4E42-982E-5169CC4E0F92}" type="slidenum">
              <a:rPr lang="sv-SE" smtClean="0"/>
              <a:pPr/>
              <a:t>‹#›</a:t>
            </a:fld>
            <a:endParaRPr lang="sv-S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14" name="Frihandsfigu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ihandsfigu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ihandsfigu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ihandsfigu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ihandsfigu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ihandsfigu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ihandsfigu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ihandsfigu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ihandsfigu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ihandsfigu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ihandsfigu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ihandsfigu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ihandsfigu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ihandsfigu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ihandsfigu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Platshållare för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a:t>Klicka här för att ändra format på bakgrundstexten</a:t>
            </a:r>
          </a:p>
        </p:txBody>
      </p:sp>
      <p:sp>
        <p:nvSpPr>
          <p:cNvPr id="4" name="Platshållare för datum 3"/>
          <p:cNvSpPr>
            <a:spLocks noGrp="1"/>
          </p:cNvSpPr>
          <p:nvPr>
            <p:ph type="dt" sz="half" idx="10"/>
          </p:nvPr>
        </p:nvSpPr>
        <p:spPr/>
        <p:txBody>
          <a:bodyPr/>
          <a:lstStyle/>
          <a:p>
            <a:r>
              <a:rPr lang="sv-SE"/>
              <a:t>2011-11-24</a:t>
            </a:r>
          </a:p>
        </p:txBody>
      </p:sp>
      <p:sp>
        <p:nvSpPr>
          <p:cNvPr id="5" name="Platshållare för sidfot 4"/>
          <p:cNvSpPr>
            <a:spLocks noGrp="1"/>
          </p:cNvSpPr>
          <p:nvPr>
            <p:ph type="ftr" sz="quarter" idx="11"/>
          </p:nvPr>
        </p:nvSpPr>
        <p:spPr/>
        <p:txBody>
          <a:bodyPr/>
          <a:lstStyle/>
          <a:p>
            <a:r>
              <a:rPr lang="en-US"/>
              <a:t>Think before drink, Gävle May 30, 2014</a:t>
            </a:r>
            <a:endParaRPr lang="en-US" dirty="0"/>
          </a:p>
        </p:txBody>
      </p:sp>
      <p:sp>
        <p:nvSpPr>
          <p:cNvPr id="6" name="Platshållare för bildnummer 5"/>
          <p:cNvSpPr>
            <a:spLocks noGrp="1"/>
          </p:cNvSpPr>
          <p:nvPr>
            <p:ph type="sldNum" sz="quarter" idx="12"/>
          </p:nvPr>
        </p:nvSpPr>
        <p:spPr/>
        <p:txBody>
          <a:bodyPr/>
          <a:lstStyle/>
          <a:p>
            <a:fld id="{A05CAB38-5469-4E42-982E-5169CC4E0F92}" type="slidenum">
              <a:rPr lang="sv-SE" smtClean="0"/>
              <a:pPr/>
              <a:t>‹#›</a:t>
            </a:fld>
            <a:endParaRPr lang="sv-SE"/>
          </a:p>
        </p:txBody>
      </p:sp>
      <p:sp>
        <p:nvSpPr>
          <p:cNvPr id="7" name="Rektangel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sv-SE"/>
              <a:t>Klicka här för att ändra format</a:t>
            </a:r>
            <a:endParaRPr kumimoji="0" lang="en-US"/>
          </a:p>
        </p:txBody>
      </p:sp>
      <p:sp>
        <p:nvSpPr>
          <p:cNvPr id="8" name="Rektangel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ktangel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ktangel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ktangel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512064"/>
            <a:ext cx="8229600" cy="914400"/>
          </a:xfrm>
        </p:spPr>
        <p:txBody>
          <a:bodyPr/>
          <a:lstStyle/>
          <a:p>
            <a:r>
              <a:rPr kumimoji="0" lang="sv-SE"/>
              <a:t>Klicka här för att ändra format</a:t>
            </a:r>
            <a:endParaRPr kumimoji="0" lang="en-US"/>
          </a:p>
        </p:txBody>
      </p:sp>
      <p:sp>
        <p:nvSpPr>
          <p:cNvPr id="3" name="Platshållare för innehåll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innehåll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p:txBody>
          <a:bodyPr/>
          <a:lstStyle/>
          <a:p>
            <a:r>
              <a:rPr lang="sv-SE"/>
              <a:t>2011-11-24</a:t>
            </a:r>
          </a:p>
        </p:txBody>
      </p:sp>
      <p:sp>
        <p:nvSpPr>
          <p:cNvPr id="6" name="Platshållare för sidfot 5"/>
          <p:cNvSpPr>
            <a:spLocks noGrp="1"/>
          </p:cNvSpPr>
          <p:nvPr>
            <p:ph type="ftr" sz="quarter" idx="11"/>
          </p:nvPr>
        </p:nvSpPr>
        <p:spPr/>
        <p:txBody>
          <a:bodyPr/>
          <a:lstStyle/>
          <a:p>
            <a:r>
              <a:rPr lang="en-US"/>
              <a:t>Think before drink, Gävle May 30, 2014</a:t>
            </a:r>
          </a:p>
        </p:txBody>
      </p:sp>
      <p:sp>
        <p:nvSpPr>
          <p:cNvPr id="7" name="Platshållare för bildnummer 6"/>
          <p:cNvSpPr>
            <a:spLocks noGrp="1"/>
          </p:cNvSpPr>
          <p:nvPr>
            <p:ph type="sldNum" sz="quarter" idx="12"/>
          </p:nvPr>
        </p:nvSpPr>
        <p:spPr/>
        <p:txBody>
          <a:bodyPr/>
          <a:lstStyle/>
          <a:p>
            <a:fld id="{A05CAB38-5469-4E42-982E-5169CC4E0F92}" type="slidenum">
              <a:rPr lang="sv-SE" smtClean="0"/>
              <a:pPr/>
              <a:t>‹#›</a:t>
            </a:fld>
            <a:endParaRPr lang="sv-S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5" name="Rektangel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504824" y="512064"/>
            <a:ext cx="7772400" cy="914400"/>
          </a:xfrm>
        </p:spPr>
        <p:txBody>
          <a:bodyPr anchor="t"/>
          <a:lstStyle>
            <a:lvl1pPr>
              <a:defRPr sz="4000"/>
            </a:lvl1pPr>
            <a:extLst/>
          </a:lstStyle>
          <a:p>
            <a:r>
              <a:rPr kumimoji="0" lang="sv-SE"/>
              <a:t>Klicka här för att ändra format</a:t>
            </a:r>
            <a:endParaRPr kumimoji="0" lang="en-US"/>
          </a:p>
        </p:txBody>
      </p:sp>
      <p:sp>
        <p:nvSpPr>
          <p:cNvPr id="3" name="Platshållare för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a:t>Klicka här för att ändra format på bakgrundstexten</a:t>
            </a:r>
          </a:p>
        </p:txBody>
      </p:sp>
      <p:sp>
        <p:nvSpPr>
          <p:cNvPr id="4" name="Platshållare för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a:t>Klicka här för att ändra format på bakgrundstexten</a:t>
            </a:r>
          </a:p>
        </p:txBody>
      </p:sp>
      <p:sp>
        <p:nvSpPr>
          <p:cNvPr id="5" name="Platshållare för innehåll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6" name="Platshållare för innehåll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7" name="Platshållare för datum 6"/>
          <p:cNvSpPr>
            <a:spLocks noGrp="1"/>
          </p:cNvSpPr>
          <p:nvPr>
            <p:ph type="dt" sz="half" idx="10"/>
          </p:nvPr>
        </p:nvSpPr>
        <p:spPr/>
        <p:txBody>
          <a:bodyPr/>
          <a:lstStyle/>
          <a:p>
            <a:pPr>
              <a:defRPr/>
            </a:pPr>
            <a:endParaRPr lang="sv-SE">
              <a:solidFill>
                <a:srgbClr val="000000"/>
              </a:solidFill>
            </a:endParaRPr>
          </a:p>
        </p:txBody>
      </p:sp>
      <p:sp>
        <p:nvSpPr>
          <p:cNvPr id="8" name="Platshållare för sidfot 7"/>
          <p:cNvSpPr>
            <a:spLocks noGrp="1"/>
          </p:cNvSpPr>
          <p:nvPr>
            <p:ph type="ftr" sz="quarter" idx="11"/>
          </p:nvPr>
        </p:nvSpPr>
        <p:spPr/>
        <p:txBody>
          <a:bodyPr/>
          <a:lstStyle/>
          <a:p>
            <a:pPr>
              <a:defRPr/>
            </a:pPr>
            <a:endParaRPr lang="sv-SE">
              <a:solidFill>
                <a:srgbClr val="000000"/>
              </a:solidFill>
            </a:endParaRPr>
          </a:p>
        </p:txBody>
      </p:sp>
      <p:sp>
        <p:nvSpPr>
          <p:cNvPr id="9" name="Platshållare för bildnummer 8"/>
          <p:cNvSpPr>
            <a:spLocks noGrp="1"/>
          </p:cNvSpPr>
          <p:nvPr>
            <p:ph type="sldNum" sz="quarter" idx="12"/>
          </p:nvPr>
        </p:nvSpPr>
        <p:spPr/>
        <p:txBody>
          <a:bodyPr/>
          <a:lstStyle/>
          <a:p>
            <a:pPr>
              <a:defRPr/>
            </a:pPr>
            <a:fld id="{12BA4319-5D68-4DFA-B800-14F2DA14FABC}" type="slidenum">
              <a:rPr lang="sv-SE" smtClean="0">
                <a:solidFill>
                  <a:srgbClr val="000000"/>
                </a:solidFill>
              </a:rPr>
              <a:pPr>
                <a:defRPr/>
              </a:pPr>
              <a:t>‹#›</a:t>
            </a:fld>
            <a:endParaRPr lang="sv-SE">
              <a:solidFill>
                <a:srgbClr val="000000"/>
              </a:solidFill>
            </a:endParaRPr>
          </a:p>
        </p:txBody>
      </p:sp>
      <p:sp>
        <p:nvSpPr>
          <p:cNvPr id="16" name="Rektangel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ktangel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ktangel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ktangel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ktangel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ktangel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ktangel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ktangel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ktangel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914400" y="512064"/>
            <a:ext cx="7772400" cy="914400"/>
          </a:xfrm>
        </p:spPr>
        <p:txBody>
          <a:bodyPr/>
          <a:lstStyle>
            <a:lvl1pPr>
              <a:defRPr sz="4000" cap="none" baseline="0"/>
            </a:lvl1pPr>
            <a:extLst/>
          </a:lstStyle>
          <a:p>
            <a:r>
              <a:rPr kumimoji="0" lang="sv-SE"/>
              <a:t>Klicka här för att ändra format</a:t>
            </a:r>
            <a:endParaRPr kumimoji="0" lang="en-US"/>
          </a:p>
        </p:txBody>
      </p:sp>
      <p:sp>
        <p:nvSpPr>
          <p:cNvPr id="3" name="Platshållare för datum 2"/>
          <p:cNvSpPr>
            <a:spLocks noGrp="1"/>
          </p:cNvSpPr>
          <p:nvPr>
            <p:ph type="dt" sz="half" idx="10"/>
          </p:nvPr>
        </p:nvSpPr>
        <p:spPr/>
        <p:txBody>
          <a:bodyPr/>
          <a:lstStyle/>
          <a:p>
            <a:r>
              <a:rPr lang="sv-SE"/>
              <a:t>2011-11-24</a:t>
            </a:r>
          </a:p>
        </p:txBody>
      </p:sp>
      <p:sp>
        <p:nvSpPr>
          <p:cNvPr id="4" name="Platshållare för sidfot 3"/>
          <p:cNvSpPr>
            <a:spLocks noGrp="1"/>
          </p:cNvSpPr>
          <p:nvPr>
            <p:ph type="ftr" sz="quarter" idx="11"/>
          </p:nvPr>
        </p:nvSpPr>
        <p:spPr/>
        <p:txBody>
          <a:bodyPr/>
          <a:lstStyle/>
          <a:p>
            <a:r>
              <a:rPr lang="en-US"/>
              <a:t>Think before drink, Gävle May 30, 2014</a:t>
            </a:r>
          </a:p>
        </p:txBody>
      </p:sp>
      <p:sp>
        <p:nvSpPr>
          <p:cNvPr id="5" name="Platshållare för bildnummer 4"/>
          <p:cNvSpPr>
            <a:spLocks noGrp="1"/>
          </p:cNvSpPr>
          <p:nvPr>
            <p:ph type="sldNum" sz="quarter" idx="12"/>
          </p:nvPr>
        </p:nvSpPr>
        <p:spPr/>
        <p:txBody>
          <a:bodyPr/>
          <a:lstStyle/>
          <a:p>
            <a:fld id="{35E6F4E9-5BFE-42B2-910A-245908E4EA94}"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323849" y="2060575"/>
            <a:ext cx="8496301" cy="4176713"/>
          </a:xfrm>
        </p:spPr>
        <p:txBody>
          <a:bodyPr vert="horz" lIns="0" tIns="0" rIns="0" bIns="0" rtlCol="0">
            <a:normAutofit/>
          </a:bodyPr>
          <a:lstStyle>
            <a:lvl1pPr marL="180975" indent="-180975">
              <a:buNone/>
              <a:defRPr lang="sv-SE"/>
            </a:lvl1pPr>
          </a:lstStyle>
          <a:p>
            <a:pPr marL="0" lvl="0" indent="0"/>
            <a:endParaRPr lang="sv-SE"/>
          </a:p>
        </p:txBody>
      </p:sp>
      <p:sp>
        <p:nvSpPr>
          <p:cNvPr id="2" name="Rubrik 1"/>
          <p:cNvSpPr>
            <a:spLocks noGrp="1"/>
          </p:cNvSpPr>
          <p:nvPr>
            <p:ph type="title"/>
          </p:nvPr>
        </p:nvSpPr>
        <p:spPr>
          <a:xfrm>
            <a:off x="324000" y="1267200"/>
            <a:ext cx="8496150" cy="794403"/>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52000" rIns="0" bIns="108000" numCol="1" anchor="b" anchorCtr="0" compatLnSpc="1">
            <a:prstTxWarp prst="textNoShape">
              <a:avLst/>
            </a:prstTxWarp>
            <a:spAutoFit/>
          </a:bodyPr>
          <a:lstStyle>
            <a:lvl1pPr>
              <a:defRPr lang="sv-SE"/>
            </a:lvl1pPr>
          </a:lstStyle>
          <a:p>
            <a:pPr lvl="0"/>
            <a:r>
              <a:rPr lang="sv-SE" dirty="0"/>
              <a:t>Klicka här för att ändra format</a:t>
            </a:r>
          </a:p>
        </p:txBody>
      </p:sp>
      <p:sp>
        <p:nvSpPr>
          <p:cNvPr id="4" name="Platshållare för text 3"/>
          <p:cNvSpPr>
            <a:spLocks noGrp="1"/>
          </p:cNvSpPr>
          <p:nvPr>
            <p:ph type="body" sz="half" idx="2"/>
          </p:nvPr>
        </p:nvSpPr>
        <p:spPr>
          <a:xfrm>
            <a:off x="323849" y="5596773"/>
            <a:ext cx="6476826" cy="64051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0" tIns="180000" rIns="0" bIns="180000" numCol="1" rtlCol="0" anchor="b" anchorCtr="0" compatLnSpc="1">
            <a:prstTxWarp prst="textNoShape">
              <a:avLst/>
            </a:prstTxWarp>
            <a:spAutoFit/>
          </a:bodyPr>
          <a:lstStyle>
            <a:lvl1pPr marL="180975" indent="-180975">
              <a:buNone/>
              <a:defRPr kumimoji="0" lang="sv-SE" sz="1800" b="0" i="0" u="none" strike="noStrike" cap="none" normalizeH="0" baseline="0" smtClean="0">
                <a:ln>
                  <a:noFill/>
                </a:ln>
                <a:solidFill>
                  <a:schemeClr val="bg1"/>
                </a:solidFill>
                <a:effectLst/>
                <a:latin typeface="Arial" pitchFamily="34" charset="0"/>
                <a:cs typeface="Arial" pitchFamily="34" charset="0"/>
              </a:defRPr>
            </a:lvl1pPr>
          </a:lstStyle>
          <a:p>
            <a:pPr marL="0" marR="0" lvl="0" indent="0" fontAlgn="base">
              <a:lnSpc>
                <a:spcPct val="100000"/>
              </a:lnSpc>
              <a:spcBef>
                <a:spcPct val="0"/>
              </a:spcBef>
              <a:spcAft>
                <a:spcPct val="0"/>
              </a:spcAft>
              <a:buClrTx/>
              <a:buSzTx/>
              <a:tabLst/>
            </a:pPr>
            <a:r>
              <a:rPr lang="sv-SE" dirty="0"/>
              <a:t>Klicka här för att ändra format på bakgrundstexten</a:t>
            </a:r>
          </a:p>
        </p:txBody>
      </p:sp>
      <p:sp>
        <p:nvSpPr>
          <p:cNvPr id="5" name="Platshållare för datum 4"/>
          <p:cNvSpPr>
            <a:spLocks noGrp="1"/>
          </p:cNvSpPr>
          <p:nvPr>
            <p:ph type="dt" sz="half" idx="10"/>
          </p:nvPr>
        </p:nvSpPr>
        <p:spPr/>
        <p:txBody>
          <a:bodyPr/>
          <a:lstStyle/>
          <a:p>
            <a:r>
              <a:t>2011-11-24</a:t>
            </a:r>
            <a:endParaRPr/>
          </a:p>
        </p:txBody>
      </p:sp>
      <p:sp>
        <p:nvSpPr>
          <p:cNvPr id="6" name="Platshållare för sidfot 5"/>
          <p:cNvSpPr>
            <a:spLocks noGrp="1"/>
          </p:cNvSpPr>
          <p:nvPr>
            <p:ph type="ftr" sz="quarter" idx="11"/>
          </p:nvPr>
        </p:nvSpPr>
        <p:spPr/>
        <p:txBody>
          <a:bodyPr/>
          <a:lstStyle/>
          <a:p>
            <a:r>
              <a:rPr/>
              <a:t>Think before drink, Gävle May 30, 2014</a:t>
            </a:r>
            <a:endParaRPr dirty="0"/>
          </a:p>
        </p:txBody>
      </p:sp>
      <p:sp>
        <p:nvSpPr>
          <p:cNvPr id="7" name="Platshållare för bildnummer 6"/>
          <p:cNvSpPr>
            <a:spLocks noGrp="1"/>
          </p:cNvSpPr>
          <p:nvPr>
            <p:ph type="sldNum" sz="quarter" idx="12"/>
          </p:nvPr>
        </p:nvSpPr>
        <p:spPr/>
        <p:txBody>
          <a:bodyPr/>
          <a:lstStyle/>
          <a:p>
            <a:fld id="{886430E2-3B72-4CFF-A798-AF81ACEE1157}" type="slidenum">
              <a:rPr/>
              <a:pPr/>
              <a:t>‹#›</a:t>
            </a:fld>
            <a:endParaRPr/>
          </a:p>
        </p:txBody>
      </p:sp>
    </p:spTree>
    <p:extLst>
      <p:ext uri="{BB962C8B-B14F-4D97-AF65-F5344CB8AC3E}">
        <p14:creationId xmlns:p14="http://schemas.microsoft.com/office/powerpoint/2010/main" val="25476136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2011-11-24</a:t>
            </a:r>
          </a:p>
        </p:txBody>
      </p:sp>
      <p:sp>
        <p:nvSpPr>
          <p:cNvPr id="3" name="Platshållare för sidfot 2"/>
          <p:cNvSpPr>
            <a:spLocks noGrp="1"/>
          </p:cNvSpPr>
          <p:nvPr>
            <p:ph type="ftr" sz="quarter" idx="11"/>
          </p:nvPr>
        </p:nvSpPr>
        <p:spPr/>
        <p:txBody>
          <a:bodyPr/>
          <a:lstStyle/>
          <a:p>
            <a:r>
              <a:rPr lang="en-US"/>
              <a:t>Think before drink, Gävle May 30, 2014</a:t>
            </a:r>
          </a:p>
        </p:txBody>
      </p:sp>
      <p:sp>
        <p:nvSpPr>
          <p:cNvPr id="4" name="Platshållare för bildnummer 3"/>
          <p:cNvSpPr>
            <a:spLocks noGrp="1"/>
          </p:cNvSpPr>
          <p:nvPr>
            <p:ph type="sldNum" sz="quarter" idx="12"/>
          </p:nvPr>
        </p:nvSpPr>
        <p:spPr/>
        <p:txBody>
          <a:bodyPr/>
          <a:lstStyle/>
          <a:p>
            <a:fld id="{A05CAB38-5469-4E42-982E-5169CC4E0F92}" type="slidenum">
              <a:rPr lang="sv-SE" smtClean="0"/>
              <a:pPr/>
              <a:t>‹#›</a:t>
            </a:fld>
            <a:endParaRPr lang="sv-S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5800" y="273050"/>
            <a:ext cx="8229600" cy="1162050"/>
          </a:xfrm>
        </p:spPr>
        <p:txBody>
          <a:bodyPr anchor="ctr"/>
          <a:lstStyle>
            <a:lvl1pPr algn="l">
              <a:buNone/>
              <a:defRPr sz="3600" b="0"/>
            </a:lvl1pPr>
            <a:extLst/>
          </a:lstStyle>
          <a:p>
            <a:r>
              <a:rPr kumimoji="0" lang="sv-SE"/>
              <a:t>Klicka här för att ändra format</a:t>
            </a:r>
            <a:endParaRPr kumimoji="0" lang="en-US"/>
          </a:p>
        </p:txBody>
      </p:sp>
      <p:sp>
        <p:nvSpPr>
          <p:cNvPr id="3" name="Platshållare för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sv-SE"/>
              <a:t>Klicka här för att ändra format på bakgrundstexten</a:t>
            </a:r>
          </a:p>
        </p:txBody>
      </p:sp>
      <p:sp>
        <p:nvSpPr>
          <p:cNvPr id="4" name="Platshållare för innehåll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p:txBody>
          <a:bodyPr/>
          <a:lstStyle/>
          <a:p>
            <a:pPr fontAlgn="base">
              <a:spcBef>
                <a:spcPct val="0"/>
              </a:spcBef>
              <a:spcAft>
                <a:spcPct val="0"/>
              </a:spcAft>
            </a:pPr>
            <a:r>
              <a:rPr lang="sv-SE"/>
              <a:t>2011-11-24</a:t>
            </a:r>
            <a:endParaRPr lang="sv-SE" dirty="0"/>
          </a:p>
        </p:txBody>
      </p:sp>
      <p:sp>
        <p:nvSpPr>
          <p:cNvPr id="6" name="Platshållare för sidfot 5"/>
          <p:cNvSpPr>
            <a:spLocks noGrp="1"/>
          </p:cNvSpPr>
          <p:nvPr>
            <p:ph type="ftr" sz="quarter" idx="11"/>
          </p:nvPr>
        </p:nvSpPr>
        <p:spPr/>
        <p:txBody>
          <a:bodyPr/>
          <a:lstStyle/>
          <a:p>
            <a:pPr fontAlgn="base">
              <a:spcBef>
                <a:spcPct val="0"/>
              </a:spcBef>
              <a:spcAft>
                <a:spcPct val="0"/>
              </a:spcAft>
            </a:pPr>
            <a:r>
              <a:rPr lang="en-US"/>
              <a:t>Think before drink, Gävle May 30, 2014</a:t>
            </a:r>
            <a:endParaRPr lang="en-US" dirty="0"/>
          </a:p>
        </p:txBody>
      </p:sp>
      <p:sp>
        <p:nvSpPr>
          <p:cNvPr id="7" name="Platshållare för bildnummer 6"/>
          <p:cNvSpPr>
            <a:spLocks noGrp="1"/>
          </p:cNvSpPr>
          <p:nvPr>
            <p:ph type="sldNum" sz="quarter" idx="12"/>
          </p:nvPr>
        </p:nvSpPr>
        <p:spPr/>
        <p:txBody>
          <a:bodyPr/>
          <a:lstStyle/>
          <a:p>
            <a:pPr fontAlgn="base">
              <a:spcBef>
                <a:spcPct val="0"/>
              </a:spcBef>
              <a:spcAft>
                <a:spcPct val="0"/>
              </a:spcAft>
            </a:pPr>
            <a:fld id="{A05CAB38-5469-4E42-982E-5169CC4E0F92}" type="slidenum">
              <a:rPr lang="sv-SE" smtClean="0"/>
              <a:pPr fontAlgn="base">
                <a:spcBef>
                  <a:spcPct val="0"/>
                </a:spcBef>
                <a:spcAft>
                  <a:spcPct val="0"/>
                </a:spcAft>
              </a:pPr>
              <a:t>‹#›</a:t>
            </a:fld>
            <a:endParaRPr lang="sv-SE" dirty="0"/>
          </a:p>
        </p:txBody>
      </p:sp>
    </p:spTree>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8" name="Rektangel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Rak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p 9"/>
          <p:cNvGrpSpPr/>
          <p:nvPr/>
        </p:nvGrpSpPr>
        <p:grpSpPr>
          <a:xfrm rot="5400000">
            <a:off x="8514581" y="1219200"/>
            <a:ext cx="132763" cy="128466"/>
            <a:chOff x="6668087" y="1297746"/>
            <a:chExt cx="161840" cy="156602"/>
          </a:xfrm>
        </p:grpSpPr>
        <p:cxnSp>
          <p:nvCxnSpPr>
            <p:cNvPr id="15" name="Rak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Rak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Rak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Rubrik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sv-SE"/>
              <a:t>Klicka här för att ändra format</a:t>
            </a:r>
            <a:endParaRPr kumimoji="0" lang="en-US"/>
          </a:p>
        </p:txBody>
      </p:sp>
      <p:sp>
        <p:nvSpPr>
          <p:cNvPr id="3" name="Platshållare för bild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sv-SE"/>
              <a:t>Klicka på ikonen för att lägga till en bild</a:t>
            </a:r>
            <a:endParaRPr kumimoji="0" lang="en-US"/>
          </a:p>
        </p:txBody>
      </p:sp>
      <p:sp>
        <p:nvSpPr>
          <p:cNvPr id="4" name="Platshållare för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sv-SE"/>
              <a:t>Klicka här för att ändra format på bakgrundstexten</a:t>
            </a:r>
          </a:p>
        </p:txBody>
      </p:sp>
      <p:grpSp>
        <p:nvGrpSpPr>
          <p:cNvPr id="14" name="Grupp 13"/>
          <p:cNvGrpSpPr/>
          <p:nvPr/>
        </p:nvGrpSpPr>
        <p:grpSpPr>
          <a:xfrm rot="5400000">
            <a:off x="8666981" y="1371600"/>
            <a:ext cx="132763" cy="128466"/>
            <a:chOff x="6668087" y="1297746"/>
            <a:chExt cx="161840" cy="156602"/>
          </a:xfrm>
        </p:grpSpPr>
        <p:cxnSp>
          <p:nvCxnSpPr>
            <p:cNvPr id="11" name="Rak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Rak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Rak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p 17"/>
          <p:cNvGrpSpPr/>
          <p:nvPr/>
        </p:nvGrpSpPr>
        <p:grpSpPr>
          <a:xfrm rot="5400000">
            <a:off x="8320088" y="1474763"/>
            <a:ext cx="132763" cy="128466"/>
            <a:chOff x="6668087" y="1297746"/>
            <a:chExt cx="161840" cy="156602"/>
          </a:xfrm>
        </p:grpSpPr>
        <p:cxnSp>
          <p:nvCxnSpPr>
            <p:cNvPr id="19" name="Rak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Rak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Rak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Platshållare för datum 4"/>
          <p:cNvSpPr>
            <a:spLocks noGrp="1"/>
          </p:cNvSpPr>
          <p:nvPr>
            <p:ph type="dt" sz="half" idx="10"/>
          </p:nvPr>
        </p:nvSpPr>
        <p:spPr>
          <a:xfrm>
            <a:off x="6477000" y="55499"/>
            <a:ext cx="2133600" cy="365125"/>
          </a:xfrm>
        </p:spPr>
        <p:txBody>
          <a:bodyPr/>
          <a:lstStyle/>
          <a:p>
            <a:r>
              <a:rPr lang="sv-SE"/>
              <a:t>2011-11-24</a:t>
            </a:r>
          </a:p>
        </p:txBody>
      </p:sp>
      <p:sp>
        <p:nvSpPr>
          <p:cNvPr id="6" name="Platshållare för sidfot 5"/>
          <p:cNvSpPr>
            <a:spLocks noGrp="1"/>
          </p:cNvSpPr>
          <p:nvPr>
            <p:ph type="ftr" sz="quarter" idx="11"/>
          </p:nvPr>
        </p:nvSpPr>
        <p:spPr>
          <a:xfrm>
            <a:off x="914400" y="55499"/>
            <a:ext cx="5562600" cy="365125"/>
          </a:xfrm>
        </p:spPr>
        <p:txBody>
          <a:bodyPr/>
          <a:lstStyle/>
          <a:p>
            <a:r>
              <a:rPr lang="en-US"/>
              <a:t>Think before drink, Gävle May 30, 2014</a:t>
            </a:r>
            <a:endParaRPr lang="en-US" dirty="0"/>
          </a:p>
        </p:txBody>
      </p:sp>
      <p:sp>
        <p:nvSpPr>
          <p:cNvPr id="7" name="Platshållare för bildnummer 6"/>
          <p:cNvSpPr>
            <a:spLocks noGrp="1"/>
          </p:cNvSpPr>
          <p:nvPr>
            <p:ph type="sldNum" sz="quarter" idx="12"/>
          </p:nvPr>
        </p:nvSpPr>
        <p:spPr>
          <a:xfrm>
            <a:off x="8610600" y="55499"/>
            <a:ext cx="457200" cy="365125"/>
          </a:xfrm>
        </p:spPr>
        <p:txBody>
          <a:bodyPr/>
          <a:lstStyle/>
          <a:p>
            <a:fld id="{886430E2-3B72-4CFF-A798-AF81ACEE1157}" type="slidenum">
              <a:rPr lang="sv-SE" smtClean="0"/>
              <a:pPr/>
              <a:t>‹#›</a:t>
            </a:fld>
            <a:endParaRPr lang="sv-S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pPr fontAlgn="base">
              <a:spcBef>
                <a:spcPct val="0"/>
              </a:spcBef>
              <a:spcAft>
                <a:spcPct val="0"/>
              </a:spcAft>
            </a:pPr>
            <a:r>
              <a:rPr lang="sv-SE"/>
              <a:t>2011-11-24</a:t>
            </a:r>
            <a:endParaRPr lang="sv-SE" dirty="0"/>
          </a:p>
        </p:txBody>
      </p:sp>
      <p:sp>
        <p:nvSpPr>
          <p:cNvPr id="5" name="Platshållare för sidfot 4"/>
          <p:cNvSpPr>
            <a:spLocks noGrp="1"/>
          </p:cNvSpPr>
          <p:nvPr>
            <p:ph type="ftr" sz="quarter" idx="11"/>
          </p:nvPr>
        </p:nvSpPr>
        <p:spPr/>
        <p:txBody>
          <a:bodyPr/>
          <a:lstStyle/>
          <a:p>
            <a:pPr fontAlgn="base">
              <a:spcBef>
                <a:spcPct val="0"/>
              </a:spcBef>
              <a:spcAft>
                <a:spcPct val="0"/>
              </a:spcAft>
            </a:pPr>
            <a:r>
              <a:rPr lang="en-US"/>
              <a:t>Think before drink, Gävle May 30, 2014</a:t>
            </a:r>
            <a:endParaRPr lang="en-US" dirty="0"/>
          </a:p>
        </p:txBody>
      </p:sp>
      <p:sp>
        <p:nvSpPr>
          <p:cNvPr id="6" name="Platshållare för bildnummer 5"/>
          <p:cNvSpPr>
            <a:spLocks noGrp="1"/>
          </p:cNvSpPr>
          <p:nvPr>
            <p:ph type="sldNum" sz="quarter" idx="12"/>
          </p:nvPr>
        </p:nvSpPr>
        <p:spPr/>
        <p:txBody>
          <a:bodyPr/>
          <a:lstStyle/>
          <a:p>
            <a:pPr fontAlgn="base">
              <a:spcBef>
                <a:spcPct val="0"/>
              </a:spcBef>
              <a:spcAft>
                <a:spcPct val="0"/>
              </a:spcAft>
            </a:pPr>
            <a:fld id="{A05CAB38-5469-4E42-982E-5169CC4E0F92}" type="slidenum">
              <a:rPr lang="sv-SE" smtClean="0"/>
              <a:pPr fontAlgn="base">
                <a:spcBef>
                  <a:spcPct val="0"/>
                </a:spcBef>
                <a:spcAft>
                  <a:spcPct val="0"/>
                </a:spcAft>
              </a:pPr>
              <a:t>‹#›</a:t>
            </a:fld>
            <a:endParaRPr lang="sv-SE" dirty="0"/>
          </a:p>
        </p:txBody>
      </p:sp>
    </p:spTree>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9"/>
            <a:ext cx="1981200" cy="5851525"/>
          </a:xfrm>
        </p:spPr>
        <p:txBody>
          <a:bodyPr vert="eaVert" anchor="ctr"/>
          <a:lstStyle/>
          <a:p>
            <a:r>
              <a:rPr kumimoji="0" lang="sv-SE"/>
              <a:t>Klicka här för att ändra format</a:t>
            </a:r>
            <a:endParaRPr kumimoji="0" lang="en-US"/>
          </a:p>
        </p:txBody>
      </p:sp>
      <p:sp>
        <p:nvSpPr>
          <p:cNvPr id="3" name="Platshållare för lodrät text 2"/>
          <p:cNvSpPr>
            <a:spLocks noGrp="1"/>
          </p:cNvSpPr>
          <p:nvPr>
            <p:ph type="body" orient="vert" idx="1"/>
          </p:nvPr>
        </p:nvSpPr>
        <p:spPr>
          <a:xfrm>
            <a:off x="609600" y="274639"/>
            <a:ext cx="5867400" cy="5851525"/>
          </a:xfrm>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pPr fontAlgn="base">
              <a:spcBef>
                <a:spcPct val="0"/>
              </a:spcBef>
              <a:spcAft>
                <a:spcPct val="0"/>
              </a:spcAft>
            </a:pPr>
            <a:r>
              <a:rPr lang="sv-SE"/>
              <a:t>2011-11-24</a:t>
            </a:r>
            <a:endParaRPr lang="sv-SE" dirty="0"/>
          </a:p>
        </p:txBody>
      </p:sp>
      <p:sp>
        <p:nvSpPr>
          <p:cNvPr id="5" name="Platshållare för sidfot 4"/>
          <p:cNvSpPr>
            <a:spLocks noGrp="1"/>
          </p:cNvSpPr>
          <p:nvPr>
            <p:ph type="ftr" sz="quarter" idx="11"/>
          </p:nvPr>
        </p:nvSpPr>
        <p:spPr/>
        <p:txBody>
          <a:bodyPr/>
          <a:lstStyle/>
          <a:p>
            <a:pPr fontAlgn="base">
              <a:spcBef>
                <a:spcPct val="0"/>
              </a:spcBef>
              <a:spcAft>
                <a:spcPct val="0"/>
              </a:spcAft>
            </a:pPr>
            <a:r>
              <a:rPr lang="en-US"/>
              <a:t>Think before drink, Gävle May 30, 2014</a:t>
            </a:r>
            <a:endParaRPr lang="en-US" dirty="0"/>
          </a:p>
        </p:txBody>
      </p:sp>
      <p:sp>
        <p:nvSpPr>
          <p:cNvPr id="6" name="Platshållare för bildnummer 5"/>
          <p:cNvSpPr>
            <a:spLocks noGrp="1"/>
          </p:cNvSpPr>
          <p:nvPr>
            <p:ph type="sldNum" sz="quarter" idx="12"/>
          </p:nvPr>
        </p:nvSpPr>
        <p:spPr/>
        <p:txBody>
          <a:bodyPr/>
          <a:lstStyle/>
          <a:p>
            <a:pPr fontAlgn="base">
              <a:spcBef>
                <a:spcPct val="0"/>
              </a:spcBef>
              <a:spcAft>
                <a:spcPct val="0"/>
              </a:spcAft>
            </a:pPr>
            <a:fld id="{A05CAB38-5469-4E42-982E-5169CC4E0F92}" type="slidenum">
              <a:rPr lang="sv-SE" smtClean="0"/>
              <a:pPr fontAlgn="base">
                <a:spcBef>
                  <a:spcPct val="0"/>
                </a:spcBef>
                <a:spcAft>
                  <a:spcPct val="0"/>
                </a:spcAft>
              </a:pPr>
              <a:t>‹#›</a:t>
            </a:fld>
            <a:endParaRPr lang="sv-SE" dirty="0"/>
          </a:p>
        </p:txBody>
      </p:sp>
    </p:spTree>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text 2"/>
          <p:cNvSpPr>
            <a:spLocks noGrp="1"/>
          </p:cNvSpPr>
          <p:nvPr>
            <p:ph type="body"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en-US" altLang="sv-SE"/>
          </a:p>
        </p:txBody>
      </p:sp>
      <p:sp>
        <p:nvSpPr>
          <p:cNvPr id="5" name="Platshållare för sidfot 4"/>
          <p:cNvSpPr>
            <a:spLocks noGrp="1"/>
          </p:cNvSpPr>
          <p:nvPr>
            <p:ph type="ftr" sz="quarter" idx="11"/>
          </p:nvPr>
        </p:nvSpPr>
        <p:spPr/>
        <p:txBody>
          <a:bodyPr/>
          <a:lstStyle/>
          <a:p>
            <a:endParaRPr lang="en-US" altLang="sv-SE"/>
          </a:p>
        </p:txBody>
      </p:sp>
      <p:sp>
        <p:nvSpPr>
          <p:cNvPr id="6" name="Platshållare för bildnummer 5"/>
          <p:cNvSpPr>
            <a:spLocks noGrp="1"/>
          </p:cNvSpPr>
          <p:nvPr>
            <p:ph type="sldNum" sz="quarter" idx="12"/>
          </p:nvPr>
        </p:nvSpPr>
        <p:spPr/>
        <p:txBody>
          <a:bodyPr/>
          <a:lstStyle/>
          <a:p>
            <a:fld id="{299E8B41-1ED1-4EE5-902C-C592ADF1E40F}" type="slidenum">
              <a:rPr lang="en-US" altLang="sv-SE" smtClean="0"/>
              <a:pPr/>
              <a:t>‹#›</a:t>
            </a:fld>
            <a:endParaRPr lang="en-US" altLang="sv-SE"/>
          </a:p>
        </p:txBody>
      </p:sp>
    </p:spTree>
    <p:extLst>
      <p:ext uri="{BB962C8B-B14F-4D97-AF65-F5344CB8AC3E}">
        <p14:creationId xmlns:p14="http://schemas.microsoft.com/office/powerpoint/2010/main" val="32088643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Rubrikbild">
    <p:bg>
      <p:bgRef idx="1002">
        <a:schemeClr val="bg2"/>
      </p:bgRef>
    </p:bg>
    <p:spTree>
      <p:nvGrpSpPr>
        <p:cNvPr id="1" name=""/>
        <p:cNvGrpSpPr/>
        <p:nvPr/>
      </p:nvGrpSpPr>
      <p:grpSpPr>
        <a:xfrm>
          <a:off x="0" y="0"/>
          <a:ext cx="0" cy="0"/>
          <a:chOff x="0" y="0"/>
          <a:chExt cx="0" cy="0"/>
        </a:xfrm>
      </p:grpSpPr>
      <p:sp>
        <p:nvSpPr>
          <p:cNvPr id="9" name="Rubrik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a:t>Klicka här för att ändra format</a:t>
            </a:r>
            <a:endParaRPr kumimoji="0" lang="en-US"/>
          </a:p>
        </p:txBody>
      </p:sp>
      <p:sp>
        <p:nvSpPr>
          <p:cNvPr id="17" name="Underrubrik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a:t>Klicka här för att ändra format på underrubrik i bakgrunden</a:t>
            </a:r>
            <a:endParaRPr kumimoji="0" lang="en-US"/>
          </a:p>
        </p:txBody>
      </p:sp>
      <p:sp>
        <p:nvSpPr>
          <p:cNvPr id="30" name="Platshållare för datum 2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DBF5F9">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DBF5F9">
                  <a:shade val="90000"/>
                </a:srgbClr>
              </a:solidFill>
              <a:effectLst/>
              <a:uLnTx/>
              <a:uFillTx/>
              <a:latin typeface="Constantia"/>
              <a:ea typeface="+mn-ea"/>
              <a:cs typeface="+mn-cs"/>
            </a:endParaRPr>
          </a:p>
        </p:txBody>
      </p:sp>
      <p:sp>
        <p:nvSpPr>
          <p:cNvPr id="19" name="Platshållare för sidfot 18"/>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DBF5F9">
                  <a:shade val="90000"/>
                </a:srgbClr>
              </a:solidFill>
              <a:effectLst/>
              <a:uLnTx/>
              <a:uFillTx/>
              <a:latin typeface="Constantia"/>
              <a:ea typeface="+mn-ea"/>
              <a:cs typeface="+mn-cs"/>
            </a:endParaRPr>
          </a:p>
        </p:txBody>
      </p:sp>
      <p:sp>
        <p:nvSpPr>
          <p:cNvPr id="27" name="Platshållare för bildnummer 2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DBF5F9">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DBF5F9">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77312142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5" name="Platshållare för sidfot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40403708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a:t>Klicka här för att ändra format</a:t>
            </a:r>
            <a:endParaRPr kumimoji="0" lang="en-US"/>
          </a:p>
        </p:txBody>
      </p:sp>
      <p:sp>
        <p:nvSpPr>
          <p:cNvPr id="3" name="Platshållare för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a:t>Klicka här för att ändra format på bakgrundstexten</a:t>
            </a:r>
          </a:p>
        </p:txBody>
      </p:sp>
      <p:sp>
        <p:nvSpPr>
          <p:cNvPr id="4" name="Platshållare fö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DBF5F9">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DBF5F9">
                  <a:shade val="90000"/>
                </a:srgbClr>
              </a:solidFill>
              <a:effectLst/>
              <a:uLnTx/>
              <a:uFillTx/>
              <a:latin typeface="Constantia"/>
              <a:ea typeface="+mn-ea"/>
              <a:cs typeface="+mn-cs"/>
            </a:endParaRPr>
          </a:p>
        </p:txBody>
      </p:sp>
      <p:sp>
        <p:nvSpPr>
          <p:cNvPr id="5" name="Platshållare för sidfot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DBF5F9">
                  <a:shade val="90000"/>
                </a:srgbClr>
              </a:solidFill>
              <a:effectLst/>
              <a:uLnTx/>
              <a:uFillTx/>
              <a:latin typeface="Constantia"/>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DBF5F9">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DBF5F9">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1231036841"/>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a:lstStyle/>
          <a:p>
            <a:r>
              <a:rPr kumimoji="0" lang="sv-SE"/>
              <a:t>Klicka här för att ändra format</a:t>
            </a:r>
            <a:endParaRPr kumimoji="0" lang="en-US"/>
          </a:p>
        </p:txBody>
      </p:sp>
      <p:sp>
        <p:nvSpPr>
          <p:cNvPr id="3" name="Platshållare för innehåll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innehåll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6" name="Platshållare för sidfot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7" name="Platshållare för bildnumm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359314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r>
              <a:t>2011-11-24</a:t>
            </a:r>
            <a:endParaRPr/>
          </a:p>
        </p:txBody>
      </p:sp>
      <p:sp>
        <p:nvSpPr>
          <p:cNvPr id="5" name="Platshållare för sidfot 4"/>
          <p:cNvSpPr>
            <a:spLocks noGrp="1"/>
          </p:cNvSpPr>
          <p:nvPr>
            <p:ph type="ftr" sz="quarter" idx="11"/>
          </p:nvPr>
        </p:nvSpPr>
        <p:spPr/>
        <p:txBody>
          <a:bodyPr/>
          <a:lstStyle/>
          <a:p>
            <a:r>
              <a:rPr/>
              <a:t>Think before drink, Gävle May 30, 2014</a:t>
            </a:r>
            <a:endParaRPr dirty="0"/>
          </a:p>
        </p:txBody>
      </p:sp>
      <p:sp>
        <p:nvSpPr>
          <p:cNvPr id="6" name="Platshållare för bildnummer 5"/>
          <p:cNvSpPr>
            <a:spLocks noGrp="1"/>
          </p:cNvSpPr>
          <p:nvPr>
            <p:ph type="sldNum" sz="quarter" idx="12"/>
          </p:nvPr>
        </p:nvSpPr>
        <p:spPr/>
        <p:txBody>
          <a:bodyPr/>
          <a:lstStyle/>
          <a:p>
            <a:fld id="{A05CAB38-5469-4E42-982E-5169CC4E0F92}" type="slidenum">
              <a:rPr/>
              <a:pPr/>
              <a:t>‹#›</a:t>
            </a:fld>
            <a:endParaRPr/>
          </a:p>
        </p:txBody>
      </p:sp>
      <p:sp>
        <p:nvSpPr>
          <p:cNvPr id="8" name="Rubrik 7"/>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855276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tIns="45720" anchor="b"/>
          <a:lstStyle>
            <a:lvl1pPr>
              <a:defRPr/>
            </a:lvl1pPr>
          </a:lstStyle>
          <a:p>
            <a:r>
              <a:rPr kumimoji="0" lang="sv-SE"/>
              <a:t>Klicka här för att ändra format</a:t>
            </a:r>
            <a:endParaRPr kumimoji="0" lang="en-US"/>
          </a:p>
        </p:txBody>
      </p:sp>
      <p:sp>
        <p:nvSpPr>
          <p:cNvPr id="3" name="Platshållare för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a:t>Klicka här för att ändra format på bakgrundstexten</a:t>
            </a:r>
          </a:p>
        </p:txBody>
      </p:sp>
      <p:sp>
        <p:nvSpPr>
          <p:cNvPr id="4" name="Platshållare för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a:t>Klicka här för att ändra format på bakgrundstexten</a:t>
            </a:r>
          </a:p>
        </p:txBody>
      </p:sp>
      <p:sp>
        <p:nvSpPr>
          <p:cNvPr id="5" name="Platshållare för innehåll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6" name="Platshållare för innehåll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7" name="Platshållare för datum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8" name="Platshållare för sidfot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9" name="Platshållare för bildnumm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24011617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v-SE"/>
              <a:t>Klicka här för att ändra format</a:t>
            </a:r>
            <a:endParaRPr kumimoji="0" lang="en-US"/>
          </a:p>
        </p:txBody>
      </p:sp>
      <p:sp>
        <p:nvSpPr>
          <p:cNvPr id="3" name="Platshållare för datum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4" name="Platshållare för sidfot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19511423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3" name="Platshållare för sidfot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4" name="Platshållare för bildnumm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22742421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v-SE"/>
              <a:t>Klicka här för att ändra format</a:t>
            </a:r>
            <a:endParaRPr kumimoji="0" lang="en-US"/>
          </a:p>
        </p:txBody>
      </p:sp>
      <p:sp>
        <p:nvSpPr>
          <p:cNvPr id="3" name="Platshållare för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v-SE"/>
              <a:t>Klicka här för att ändra format på bakgrundstexten</a:t>
            </a:r>
          </a:p>
        </p:txBody>
      </p:sp>
      <p:sp>
        <p:nvSpPr>
          <p:cNvPr id="4" name="Platshållare för innehåll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6" name="Platshållare för sidfot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7" name="Platshållare för bildnumm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39431031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Rektangel med klippt och rundat hör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12" name="Rätvinklig triangel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2" name="Rubrik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v-SE"/>
              <a:t>Klicka här för att ändra format</a:t>
            </a:r>
            <a:endParaRPr kumimoji="0" lang="en-US"/>
          </a:p>
        </p:txBody>
      </p:sp>
      <p:sp>
        <p:nvSpPr>
          <p:cNvPr id="4" name="Platshållare för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v-SE"/>
              <a:t>Klicka här för att ändra format på bakgrundstexten</a:t>
            </a:r>
          </a:p>
        </p:txBody>
      </p:sp>
      <p:sp>
        <p:nvSpPr>
          <p:cNvPr id="5" name="Platshållare för datum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6" name="Platshållare för sidfot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7" name="Platshållare för bildnummer 6"/>
          <p:cNvSpPr>
            <a:spLocks noGrp="1"/>
          </p:cNvSpPr>
          <p:nvPr>
            <p:ph type="sldNum" sz="quarter" idx="12"/>
          </p:nvPr>
        </p:nvSpPr>
        <p:spPr>
          <a:xfrm>
            <a:off x="8077200" y="6356350"/>
            <a:ext cx="609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3" name="Platshållare för bild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v-SE"/>
              <a:t>Klicka på ikonen för att lägga till en bild</a:t>
            </a:r>
            <a:endParaRPr kumimoji="0" lang="en-US" dirty="0"/>
          </a:p>
        </p:txBody>
      </p:sp>
      <p:sp>
        <p:nvSpPr>
          <p:cNvPr id="10" name="Frihandsfigu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1" name="Frihandsfigu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Tree>
    <p:extLst>
      <p:ext uri="{BB962C8B-B14F-4D97-AF65-F5344CB8AC3E}">
        <p14:creationId xmlns:p14="http://schemas.microsoft.com/office/powerpoint/2010/main" val="24319835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5" name="Platshållare för sidfot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3229551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914401"/>
            <a:ext cx="2057400" cy="5211763"/>
          </a:xfrm>
        </p:spPr>
        <p:txBody>
          <a:bodyPr vert="eaVert"/>
          <a:lstStyle/>
          <a:p>
            <a:r>
              <a:rPr kumimoji="0" lang="sv-SE"/>
              <a:t>Klicka här för att ändra format</a:t>
            </a:r>
            <a:endParaRPr kumimoji="0" lang="en-US"/>
          </a:p>
        </p:txBody>
      </p:sp>
      <p:sp>
        <p:nvSpPr>
          <p:cNvPr id="3" name="Platshållare för lodrät text 2"/>
          <p:cNvSpPr>
            <a:spLocks noGrp="1"/>
          </p:cNvSpPr>
          <p:nvPr>
            <p:ph type="body" orient="vert" idx="1"/>
          </p:nvPr>
        </p:nvSpPr>
        <p:spPr>
          <a:xfrm>
            <a:off x="457200" y="914401"/>
            <a:ext cx="6019800" cy="5211763"/>
          </a:xfrm>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5" name="Platshållare för sidfot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4122036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med fotnot">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r>
              <a:t>2011-11-24</a:t>
            </a:r>
            <a:endParaRPr/>
          </a:p>
        </p:txBody>
      </p:sp>
      <p:sp>
        <p:nvSpPr>
          <p:cNvPr id="5" name="Platshållare för sidfot 4"/>
          <p:cNvSpPr>
            <a:spLocks noGrp="1"/>
          </p:cNvSpPr>
          <p:nvPr>
            <p:ph type="ftr" sz="quarter" idx="11"/>
          </p:nvPr>
        </p:nvSpPr>
        <p:spPr/>
        <p:txBody>
          <a:bodyPr/>
          <a:lstStyle/>
          <a:p>
            <a:r>
              <a:rPr/>
              <a:t>Think before drink, Gävle May 30, 2014</a:t>
            </a:r>
            <a:endParaRPr dirty="0"/>
          </a:p>
        </p:txBody>
      </p:sp>
      <p:sp>
        <p:nvSpPr>
          <p:cNvPr id="6" name="Platshållare för bildnummer 5"/>
          <p:cNvSpPr>
            <a:spLocks noGrp="1"/>
          </p:cNvSpPr>
          <p:nvPr>
            <p:ph type="sldNum" sz="quarter" idx="12"/>
          </p:nvPr>
        </p:nvSpPr>
        <p:spPr/>
        <p:txBody>
          <a:bodyPr/>
          <a:lstStyle/>
          <a:p>
            <a:fld id="{A05CAB38-5469-4E42-982E-5169CC4E0F92}" type="slidenum">
              <a:rPr/>
              <a:pPr/>
              <a:t>‹#›</a:t>
            </a:fld>
            <a:endParaRPr/>
          </a:p>
        </p:txBody>
      </p:sp>
      <p:sp>
        <p:nvSpPr>
          <p:cNvPr id="8" name="Rubrik 7"/>
          <p:cNvSpPr>
            <a:spLocks noGrp="1"/>
          </p:cNvSpPr>
          <p:nvPr>
            <p:ph type="title"/>
          </p:nvPr>
        </p:nvSpPr>
        <p:spPr/>
        <p:txBody>
          <a:bodyPr/>
          <a:lstStyle/>
          <a:p>
            <a:r>
              <a:rPr lang="sv-SE"/>
              <a:t>Klicka här för att ändra format</a:t>
            </a:r>
          </a:p>
        </p:txBody>
      </p:sp>
      <p:sp>
        <p:nvSpPr>
          <p:cNvPr id="7" name="Platshållare för text 2"/>
          <p:cNvSpPr>
            <a:spLocks noGrp="1"/>
          </p:cNvSpPr>
          <p:nvPr>
            <p:ph type="body" idx="14"/>
          </p:nvPr>
        </p:nvSpPr>
        <p:spPr>
          <a:xfrm>
            <a:off x="323850" y="6237288"/>
            <a:ext cx="8496300" cy="174851"/>
          </a:xfrm>
        </p:spPr>
        <p:txBody>
          <a:bodyPr tIns="36000" anchor="b" anchorCtr="0">
            <a:spAutoFit/>
          </a:bodyPr>
          <a:lstStyle>
            <a:lvl1pPr marL="0" indent="0">
              <a:buNone/>
              <a:defRPr sz="9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Tree>
    <p:extLst>
      <p:ext uri="{BB962C8B-B14F-4D97-AF65-F5344CB8AC3E}">
        <p14:creationId xmlns:p14="http://schemas.microsoft.com/office/powerpoint/2010/main" val="342736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332000" y="2492375"/>
            <a:ext cx="6480000" cy="794403"/>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52000" rIns="0" bIns="108000" numCol="1" anchor="t" anchorCtr="0" compatLnSpc="1">
            <a:prstTxWarp prst="textNoShape">
              <a:avLst/>
            </a:prstTxWarp>
            <a:spAutoFit/>
          </a:bodyPr>
          <a:lstStyle>
            <a:lvl1pPr>
              <a:defRPr lang="sv-SE" dirty="0"/>
            </a:lvl1pPr>
          </a:lstStyle>
          <a:p>
            <a:pPr marL="0" marR="0" lvl="0" indent="0" fontAlgn="base">
              <a:lnSpc>
                <a:spcPct val="100000"/>
              </a:lnSpc>
              <a:spcAft>
                <a:spcPct val="0"/>
              </a:spcAft>
              <a:buClrTx/>
              <a:buSzTx/>
              <a:buFontTx/>
              <a:tabLst/>
            </a:pPr>
            <a:r>
              <a:rPr lang="sv-SE" dirty="0"/>
              <a:t>Klicka här för att ändra format</a:t>
            </a:r>
          </a:p>
        </p:txBody>
      </p:sp>
      <p:sp>
        <p:nvSpPr>
          <p:cNvPr id="3" name="Platshållare för text 2"/>
          <p:cNvSpPr>
            <a:spLocks noGrp="1"/>
          </p:cNvSpPr>
          <p:nvPr>
            <p:ph type="body" idx="1"/>
          </p:nvPr>
        </p:nvSpPr>
        <p:spPr>
          <a:xfrm>
            <a:off x="1332000" y="3286778"/>
            <a:ext cx="6480000" cy="1500187"/>
          </a:xfrm>
        </p:spPr>
        <p:txBody>
          <a:bodyPr anchor="t" anchorCtr="0">
            <a:normAutofit/>
          </a:bodyPr>
          <a:lstStyle>
            <a:lvl1pPr marL="0" indent="0">
              <a:buNone/>
              <a:defRPr lang="sv-SE" sz="2000" kern="1200" dirty="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dirty="0"/>
              <a:t>Klicka här för att ändra format på bakgrundstexten</a:t>
            </a:r>
          </a:p>
        </p:txBody>
      </p:sp>
      <p:sp>
        <p:nvSpPr>
          <p:cNvPr id="4" name="Platshållare för datum 3"/>
          <p:cNvSpPr>
            <a:spLocks noGrp="1"/>
          </p:cNvSpPr>
          <p:nvPr>
            <p:ph type="dt" sz="half" idx="10"/>
          </p:nvPr>
        </p:nvSpPr>
        <p:spPr/>
        <p:txBody>
          <a:bodyPr/>
          <a:lstStyle/>
          <a:p>
            <a:r>
              <a:t>2011-11-24</a:t>
            </a:r>
            <a:endParaRPr/>
          </a:p>
        </p:txBody>
      </p:sp>
      <p:sp>
        <p:nvSpPr>
          <p:cNvPr id="5" name="Platshållare för sidfot 4"/>
          <p:cNvSpPr>
            <a:spLocks noGrp="1"/>
          </p:cNvSpPr>
          <p:nvPr>
            <p:ph type="ftr" sz="quarter" idx="11"/>
          </p:nvPr>
        </p:nvSpPr>
        <p:spPr/>
        <p:txBody>
          <a:bodyPr/>
          <a:lstStyle/>
          <a:p>
            <a:r>
              <a:rPr/>
              <a:t>Think before drink, Gävle May 30, 2014</a:t>
            </a:r>
            <a:endParaRPr dirty="0"/>
          </a:p>
        </p:txBody>
      </p:sp>
      <p:sp>
        <p:nvSpPr>
          <p:cNvPr id="6" name="Platshållare för bildnummer 5"/>
          <p:cNvSpPr>
            <a:spLocks noGrp="1"/>
          </p:cNvSpPr>
          <p:nvPr>
            <p:ph type="sldNum" sz="quarter" idx="12"/>
          </p:nvPr>
        </p:nvSpPr>
        <p:spPr/>
        <p:txBody>
          <a:bodyPr/>
          <a:lstStyle/>
          <a:p>
            <a:fld id="{A05CAB38-5469-4E42-982E-5169CC4E0F92}" type="slidenum">
              <a:rPr/>
              <a:pPr/>
              <a:t>‹#›</a:t>
            </a:fld>
            <a:endParaRPr/>
          </a:p>
        </p:txBody>
      </p:sp>
    </p:spTree>
    <p:extLst>
      <p:ext uri="{BB962C8B-B14F-4D97-AF65-F5344CB8AC3E}">
        <p14:creationId xmlns:p14="http://schemas.microsoft.com/office/powerpoint/2010/main" val="399732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323848" y="2060574"/>
            <a:ext cx="4140201" cy="4176713"/>
          </a:xfrm>
        </p:spPr>
        <p:txBody>
          <a:bodyPr>
            <a:no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4679950" y="2060574"/>
            <a:ext cx="4140200" cy="4176713"/>
          </a:xfrm>
        </p:spPr>
        <p:txBody>
          <a:bodyPr>
            <a:no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datum 4"/>
          <p:cNvSpPr>
            <a:spLocks noGrp="1"/>
          </p:cNvSpPr>
          <p:nvPr>
            <p:ph type="dt" sz="half" idx="10"/>
          </p:nvPr>
        </p:nvSpPr>
        <p:spPr/>
        <p:txBody>
          <a:bodyPr/>
          <a:lstStyle/>
          <a:p>
            <a:r>
              <a:t>2011-11-24</a:t>
            </a:r>
            <a:endParaRPr/>
          </a:p>
        </p:txBody>
      </p:sp>
      <p:sp>
        <p:nvSpPr>
          <p:cNvPr id="6" name="Platshållare för sidfot 5"/>
          <p:cNvSpPr>
            <a:spLocks noGrp="1"/>
          </p:cNvSpPr>
          <p:nvPr>
            <p:ph type="ftr" sz="quarter" idx="11"/>
          </p:nvPr>
        </p:nvSpPr>
        <p:spPr/>
        <p:txBody>
          <a:bodyPr/>
          <a:lstStyle/>
          <a:p>
            <a:r>
              <a:rPr/>
              <a:t>Think before drink, Gävle May 30, 2014</a:t>
            </a:r>
          </a:p>
        </p:txBody>
      </p:sp>
      <p:sp>
        <p:nvSpPr>
          <p:cNvPr id="7" name="Platshållare för bildnummer 6"/>
          <p:cNvSpPr>
            <a:spLocks noGrp="1"/>
          </p:cNvSpPr>
          <p:nvPr>
            <p:ph type="sldNum" sz="quarter" idx="12"/>
          </p:nvPr>
        </p:nvSpPr>
        <p:spPr/>
        <p:txBody>
          <a:bodyPr/>
          <a:lstStyle/>
          <a:p>
            <a:fld id="{A05CAB38-5469-4E42-982E-5169CC4E0F92}" type="slidenum">
              <a:rPr/>
              <a:pPr/>
              <a:t>‹#›</a:t>
            </a:fld>
            <a:endParaRPr/>
          </a:p>
        </p:txBody>
      </p:sp>
      <p:sp>
        <p:nvSpPr>
          <p:cNvPr id="8" name="Rubrik 7"/>
          <p:cNvSpPr>
            <a:spLocks noGrp="1"/>
          </p:cNvSpPr>
          <p:nvPr>
            <p:ph type="title"/>
          </p:nvPr>
        </p:nvSpPr>
        <p:spPr/>
        <p:txBody>
          <a:bodyPr/>
          <a:lstStyle>
            <a:lvl1pPr algn="l">
              <a:defRPr/>
            </a:lvl1pPr>
          </a:lstStyle>
          <a:p>
            <a:r>
              <a:rPr lang="sv-SE"/>
              <a:t>Klicka här för att ändra format</a:t>
            </a:r>
          </a:p>
        </p:txBody>
      </p:sp>
    </p:spTree>
    <p:extLst>
      <p:ext uri="{BB962C8B-B14F-4D97-AF65-F5344CB8AC3E}">
        <p14:creationId xmlns:p14="http://schemas.microsoft.com/office/powerpoint/2010/main" val="420096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ch bild">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323848" y="2060574"/>
            <a:ext cx="5003802" cy="4176713"/>
          </a:xfrm>
        </p:spPr>
        <p:txBody>
          <a:bodyPr>
            <a:no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datum 4"/>
          <p:cNvSpPr>
            <a:spLocks noGrp="1"/>
          </p:cNvSpPr>
          <p:nvPr>
            <p:ph type="dt" sz="half" idx="10"/>
          </p:nvPr>
        </p:nvSpPr>
        <p:spPr/>
        <p:txBody>
          <a:bodyPr/>
          <a:lstStyle/>
          <a:p>
            <a:r>
              <a:t>2011-11-24</a:t>
            </a:r>
            <a:endParaRPr/>
          </a:p>
        </p:txBody>
      </p:sp>
      <p:sp>
        <p:nvSpPr>
          <p:cNvPr id="6" name="Platshållare för sidfot 5"/>
          <p:cNvSpPr>
            <a:spLocks noGrp="1"/>
          </p:cNvSpPr>
          <p:nvPr>
            <p:ph type="ftr" sz="quarter" idx="11"/>
          </p:nvPr>
        </p:nvSpPr>
        <p:spPr/>
        <p:txBody>
          <a:bodyPr/>
          <a:lstStyle/>
          <a:p>
            <a:r>
              <a:rPr/>
              <a:t>Think before drink, Gävle May 30, 2014</a:t>
            </a:r>
          </a:p>
        </p:txBody>
      </p:sp>
      <p:sp>
        <p:nvSpPr>
          <p:cNvPr id="7" name="Platshållare för bildnummer 6"/>
          <p:cNvSpPr>
            <a:spLocks noGrp="1"/>
          </p:cNvSpPr>
          <p:nvPr>
            <p:ph type="sldNum" sz="quarter" idx="12"/>
          </p:nvPr>
        </p:nvSpPr>
        <p:spPr/>
        <p:txBody>
          <a:bodyPr/>
          <a:lstStyle/>
          <a:p>
            <a:fld id="{A05CAB38-5469-4E42-982E-5169CC4E0F92}" type="slidenum">
              <a:rPr/>
              <a:pPr/>
              <a:t>‹#›</a:t>
            </a:fld>
            <a:endParaRPr/>
          </a:p>
        </p:txBody>
      </p:sp>
      <p:sp>
        <p:nvSpPr>
          <p:cNvPr id="8" name="Rubrik 7"/>
          <p:cNvSpPr>
            <a:spLocks noGrp="1"/>
          </p:cNvSpPr>
          <p:nvPr>
            <p:ph type="title"/>
          </p:nvPr>
        </p:nvSpPr>
        <p:spPr/>
        <p:txBody>
          <a:bodyPr/>
          <a:lstStyle>
            <a:lvl1pPr algn="l">
              <a:defRPr/>
            </a:lvl1pPr>
          </a:lstStyle>
          <a:p>
            <a:r>
              <a:rPr lang="sv-SE"/>
              <a:t>Klicka här för att ändra format</a:t>
            </a:r>
          </a:p>
        </p:txBody>
      </p:sp>
      <p:sp>
        <p:nvSpPr>
          <p:cNvPr id="9" name="Platshållare för bild 8"/>
          <p:cNvSpPr>
            <a:spLocks noGrp="1"/>
          </p:cNvSpPr>
          <p:nvPr>
            <p:ph type="pic" sz="quarter" idx="13"/>
          </p:nvPr>
        </p:nvSpPr>
        <p:spPr>
          <a:xfrm>
            <a:off x="5543550" y="2060574"/>
            <a:ext cx="3276600" cy="4176713"/>
          </a:xfrm>
        </p:spPr>
        <p:txBody>
          <a:bodyPr/>
          <a:lstStyle/>
          <a:p>
            <a:endParaRPr lang="sv-SE"/>
          </a:p>
        </p:txBody>
      </p:sp>
    </p:spTree>
    <p:extLst>
      <p:ext uri="{BB962C8B-B14F-4D97-AF65-F5344CB8AC3E}">
        <p14:creationId xmlns:p14="http://schemas.microsoft.com/office/powerpoint/2010/main" val="181558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ch bild med bildtext">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323848" y="2060574"/>
            <a:ext cx="5003802" cy="4176713"/>
          </a:xfrm>
        </p:spPr>
        <p:txBody>
          <a:bodyPr>
            <a:no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datum 4"/>
          <p:cNvSpPr>
            <a:spLocks noGrp="1"/>
          </p:cNvSpPr>
          <p:nvPr>
            <p:ph type="dt" sz="half" idx="10"/>
          </p:nvPr>
        </p:nvSpPr>
        <p:spPr/>
        <p:txBody>
          <a:bodyPr/>
          <a:lstStyle/>
          <a:p>
            <a:r>
              <a:t>2011-11-24</a:t>
            </a:r>
            <a:endParaRPr/>
          </a:p>
        </p:txBody>
      </p:sp>
      <p:sp>
        <p:nvSpPr>
          <p:cNvPr id="6" name="Platshållare för sidfot 5"/>
          <p:cNvSpPr>
            <a:spLocks noGrp="1"/>
          </p:cNvSpPr>
          <p:nvPr>
            <p:ph type="ftr" sz="quarter" idx="11"/>
          </p:nvPr>
        </p:nvSpPr>
        <p:spPr/>
        <p:txBody>
          <a:bodyPr/>
          <a:lstStyle/>
          <a:p>
            <a:r>
              <a:rPr/>
              <a:t>Think before drink, Gävle May 30, 2014</a:t>
            </a:r>
          </a:p>
        </p:txBody>
      </p:sp>
      <p:sp>
        <p:nvSpPr>
          <p:cNvPr id="7" name="Platshållare för bildnummer 6"/>
          <p:cNvSpPr>
            <a:spLocks noGrp="1"/>
          </p:cNvSpPr>
          <p:nvPr>
            <p:ph type="sldNum" sz="quarter" idx="12"/>
          </p:nvPr>
        </p:nvSpPr>
        <p:spPr/>
        <p:txBody>
          <a:bodyPr/>
          <a:lstStyle/>
          <a:p>
            <a:fld id="{A05CAB38-5469-4E42-982E-5169CC4E0F92}" type="slidenum">
              <a:rPr/>
              <a:pPr/>
              <a:t>‹#›</a:t>
            </a:fld>
            <a:endParaRPr/>
          </a:p>
        </p:txBody>
      </p:sp>
      <p:sp>
        <p:nvSpPr>
          <p:cNvPr id="8" name="Rubrik 7"/>
          <p:cNvSpPr>
            <a:spLocks noGrp="1"/>
          </p:cNvSpPr>
          <p:nvPr>
            <p:ph type="title"/>
          </p:nvPr>
        </p:nvSpPr>
        <p:spPr/>
        <p:txBody>
          <a:bodyPr/>
          <a:lstStyle>
            <a:lvl1pPr algn="l">
              <a:defRPr/>
            </a:lvl1pPr>
          </a:lstStyle>
          <a:p>
            <a:r>
              <a:rPr lang="sv-SE"/>
              <a:t>Klicka här för att ändra format</a:t>
            </a:r>
          </a:p>
        </p:txBody>
      </p:sp>
      <p:sp>
        <p:nvSpPr>
          <p:cNvPr id="9" name="Platshållare för bild 8"/>
          <p:cNvSpPr>
            <a:spLocks noGrp="1"/>
          </p:cNvSpPr>
          <p:nvPr>
            <p:ph type="pic" sz="quarter" idx="13"/>
          </p:nvPr>
        </p:nvSpPr>
        <p:spPr>
          <a:xfrm>
            <a:off x="5543550" y="2060575"/>
            <a:ext cx="3276600" cy="3636000"/>
          </a:xfrm>
        </p:spPr>
        <p:txBody>
          <a:bodyPr/>
          <a:lstStyle/>
          <a:p>
            <a:endParaRPr lang="sv-SE" dirty="0"/>
          </a:p>
        </p:txBody>
      </p:sp>
      <p:sp>
        <p:nvSpPr>
          <p:cNvPr id="10" name="Platshållare för text 2"/>
          <p:cNvSpPr>
            <a:spLocks noGrp="1"/>
          </p:cNvSpPr>
          <p:nvPr>
            <p:ph type="body" idx="14"/>
          </p:nvPr>
        </p:nvSpPr>
        <p:spPr>
          <a:xfrm>
            <a:off x="5543550" y="5696576"/>
            <a:ext cx="3276600" cy="543552"/>
          </a:xfrm>
        </p:spPr>
        <p:txBody>
          <a:bodyPr tIns="36000" anchor="t" anchorCtr="0">
            <a:normAutofit/>
          </a:bodyPr>
          <a:lstStyle>
            <a:lvl1pPr marL="0" indent="0">
              <a:buNone/>
              <a:defRPr sz="1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Tree>
    <p:extLst>
      <p:ext uri="{BB962C8B-B14F-4D97-AF65-F5344CB8AC3E}">
        <p14:creationId xmlns:p14="http://schemas.microsoft.com/office/powerpoint/2010/main" val="247733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bild">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323850" y="1268412"/>
            <a:ext cx="8496300" cy="4968875"/>
          </a:xfrm>
          <a:prstGeom prst="rect">
            <a:avLst/>
          </a:prstGeo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Platshållare för datum 4"/>
          <p:cNvSpPr>
            <a:spLocks noGrp="1"/>
          </p:cNvSpPr>
          <p:nvPr>
            <p:ph type="dt" sz="half" idx="10"/>
          </p:nvPr>
        </p:nvSpPr>
        <p:spPr/>
        <p:txBody>
          <a:bodyPr/>
          <a:lstStyle/>
          <a:p>
            <a:r>
              <a:t>2011-11-24</a:t>
            </a:r>
            <a:endParaRPr/>
          </a:p>
        </p:txBody>
      </p:sp>
      <p:sp>
        <p:nvSpPr>
          <p:cNvPr id="6" name="Platshållare för sidfot 5"/>
          <p:cNvSpPr>
            <a:spLocks noGrp="1"/>
          </p:cNvSpPr>
          <p:nvPr>
            <p:ph type="ftr" sz="quarter" idx="11"/>
          </p:nvPr>
        </p:nvSpPr>
        <p:spPr/>
        <p:txBody>
          <a:bodyPr/>
          <a:lstStyle/>
          <a:p>
            <a:r>
              <a:rPr/>
              <a:t>Think before drink, Gävle May 30, 2014</a:t>
            </a:r>
          </a:p>
        </p:txBody>
      </p:sp>
      <p:sp>
        <p:nvSpPr>
          <p:cNvPr id="7" name="Platshållare för bildnummer 6"/>
          <p:cNvSpPr>
            <a:spLocks noGrp="1"/>
          </p:cNvSpPr>
          <p:nvPr>
            <p:ph type="sldNum" sz="quarter" idx="12"/>
          </p:nvPr>
        </p:nvSpPr>
        <p:spPr/>
        <p:txBody>
          <a:bodyPr/>
          <a:lstStyle/>
          <a:p>
            <a:fld id="{A05CAB38-5469-4E42-982E-5169CC4E0F92}" type="slidenum">
              <a:rPr/>
              <a:pPr/>
              <a:t>‹#›</a:t>
            </a:fld>
            <a:endParaRPr/>
          </a:p>
        </p:txBody>
      </p:sp>
    </p:spTree>
    <p:extLst>
      <p:ext uri="{BB962C8B-B14F-4D97-AF65-F5344CB8AC3E}">
        <p14:creationId xmlns:p14="http://schemas.microsoft.com/office/powerpoint/2010/main" val="401779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AutoShape 19"/>
          <p:cNvSpPr>
            <a:spLocks noChangeArrowheads="1"/>
          </p:cNvSpPr>
          <p:nvPr/>
        </p:nvSpPr>
        <p:spPr bwMode="auto">
          <a:xfrm>
            <a:off x="323850" y="6517472"/>
            <a:ext cx="8496300" cy="287337"/>
          </a:xfrm>
          <a:prstGeom prst="roundRect">
            <a:avLst>
              <a:gd name="adj" fmla="val 16667"/>
            </a:avLst>
          </a:prstGeom>
          <a:solidFill>
            <a:schemeClr val="bg1">
              <a:lumMod val="95000"/>
            </a:schemeClr>
          </a:solidFill>
          <a:ln w="6350" algn="ctr">
            <a:solidFill>
              <a:schemeClr val="bg1">
                <a:lumMod val="85000"/>
              </a:schemeClr>
            </a:solidFill>
            <a:round/>
            <a:headEnd/>
            <a:tailEnd/>
          </a:ln>
          <a:effectLst/>
          <a:extLst/>
        </p:spPr>
        <p:txBody>
          <a:bodyPr vert="horz" wrap="none" lIns="91440" tIns="45720" rIns="91440" bIns="45720" numCol="1" anchor="ctr" anchorCtr="0" compatLnSpc="1">
            <a:prstTxWarp prst="textNoShape">
              <a:avLst/>
            </a:prstTxWarp>
          </a:bodyPr>
          <a:lstStyle/>
          <a:p>
            <a:endParaRPr lang="sv-SE">
              <a:solidFill>
                <a:prstClr val="black"/>
              </a:solidFill>
            </a:endParaRPr>
          </a:p>
        </p:txBody>
      </p:sp>
      <p:sp>
        <p:nvSpPr>
          <p:cNvPr id="2" name="Platshållare för rubrik 1"/>
          <p:cNvSpPr>
            <a:spLocks noGrp="1"/>
          </p:cNvSpPr>
          <p:nvPr>
            <p:ph type="title"/>
          </p:nvPr>
        </p:nvSpPr>
        <p:spPr>
          <a:xfrm>
            <a:off x="323849" y="1268413"/>
            <a:ext cx="8496301" cy="794403"/>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52000" rIns="0" bIns="108000" numCol="1" anchor="b" anchorCtr="0" compatLnSpc="1">
            <a:prstTxWarp prst="textNoShape">
              <a:avLst/>
            </a:prstTxWarp>
            <a:spAutoFit/>
          </a:bodyPr>
          <a:lstStyle/>
          <a:p>
            <a:pPr marL="0" marR="0" lvl="0" indent="0" algn="l" fontAlgn="base">
              <a:lnSpc>
                <a:spcPct val="100000"/>
              </a:lnSpc>
              <a:spcAft>
                <a:spcPct val="0"/>
              </a:spcAft>
              <a:buClrTx/>
              <a:buSzTx/>
              <a:buFontTx/>
              <a:tabLst/>
            </a:pPr>
            <a:r>
              <a:rPr lang="sv-SE" dirty="0"/>
              <a:t>Klicka här för att ändra format</a:t>
            </a:r>
          </a:p>
        </p:txBody>
      </p:sp>
      <p:sp>
        <p:nvSpPr>
          <p:cNvPr id="3" name="Platshållare för text 2"/>
          <p:cNvSpPr>
            <a:spLocks noGrp="1"/>
          </p:cNvSpPr>
          <p:nvPr>
            <p:ph type="body" idx="1"/>
          </p:nvPr>
        </p:nvSpPr>
        <p:spPr>
          <a:xfrm>
            <a:off x="323848" y="2060574"/>
            <a:ext cx="8496301" cy="417671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323850" y="6516809"/>
            <a:ext cx="2133600" cy="28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4000" tIns="0" rIns="0" bIns="0" numCol="1" anchor="ctr" anchorCtr="0" compatLnSpc="1">
            <a:prstTxWarp prst="textNoShape">
              <a:avLst/>
            </a:prstTxWarp>
          </a:bodyPr>
          <a:lstStyle>
            <a:lvl1pPr algn="l">
              <a:defRPr kumimoji="0" lang="sv-SE" sz="900" b="0" i="0" u="none" strike="noStrike" cap="none" normalizeH="0" baseline="0" smtClean="0">
                <a:ln>
                  <a:noFill/>
                </a:ln>
                <a:solidFill>
                  <a:srgbClr val="000000"/>
                </a:solidFill>
                <a:effectLst/>
                <a:latin typeface="Arial" pitchFamily="34" charset="0"/>
                <a:cs typeface="Arial" pitchFamily="34" charset="0"/>
              </a:defRPr>
            </a:lvl1pPr>
          </a:lstStyle>
          <a:p>
            <a:pPr fontAlgn="base">
              <a:spcBef>
                <a:spcPct val="0"/>
              </a:spcBef>
              <a:spcAft>
                <a:spcPct val="0"/>
              </a:spcAft>
            </a:pPr>
            <a:r>
              <a:t>2011-11-24</a:t>
            </a:r>
            <a:endParaRPr dirty="0"/>
          </a:p>
        </p:txBody>
      </p:sp>
      <p:sp>
        <p:nvSpPr>
          <p:cNvPr id="5" name="Platshållare för sidfot 4"/>
          <p:cNvSpPr>
            <a:spLocks noGrp="1"/>
          </p:cNvSpPr>
          <p:nvPr>
            <p:ph type="ftr" sz="quarter" idx="3"/>
          </p:nvPr>
        </p:nvSpPr>
        <p:spPr>
          <a:xfrm>
            <a:off x="1692000" y="6516809"/>
            <a:ext cx="5760000" cy="28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ctr">
              <a:defRPr kumimoji="0" lang="sv-SE" sz="900" b="0" i="0" u="none" strike="noStrike" cap="none" normalizeH="0" baseline="0">
                <a:ln>
                  <a:noFill/>
                </a:ln>
                <a:solidFill>
                  <a:srgbClr val="000000"/>
                </a:solidFill>
                <a:effectLst/>
                <a:latin typeface="Arial" pitchFamily="34" charset="0"/>
                <a:cs typeface="Arial" pitchFamily="34" charset="0"/>
              </a:defRPr>
            </a:lvl1pPr>
          </a:lstStyle>
          <a:p>
            <a:pPr fontAlgn="base">
              <a:spcBef>
                <a:spcPct val="0"/>
              </a:spcBef>
              <a:spcAft>
                <a:spcPct val="0"/>
              </a:spcAft>
            </a:pPr>
            <a:r>
              <a:rPr/>
              <a:t>Think before drink, Gävle May 30, 2014</a:t>
            </a:r>
            <a:endParaRPr dirty="0"/>
          </a:p>
        </p:txBody>
      </p:sp>
      <p:sp>
        <p:nvSpPr>
          <p:cNvPr id="6" name="Platshållare för bildnummer 5"/>
          <p:cNvSpPr>
            <a:spLocks noGrp="1"/>
          </p:cNvSpPr>
          <p:nvPr>
            <p:ph type="sldNum" sz="quarter" idx="4"/>
          </p:nvPr>
        </p:nvSpPr>
        <p:spPr>
          <a:xfrm>
            <a:off x="6686550" y="6516809"/>
            <a:ext cx="2133600" cy="28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44000" bIns="0" numCol="1" anchor="ctr" anchorCtr="0" compatLnSpc="1">
            <a:prstTxWarp prst="textNoShape">
              <a:avLst/>
            </a:prstTxWarp>
          </a:bodyPr>
          <a:lstStyle>
            <a:lvl1pPr algn="r">
              <a:defRPr kumimoji="0" lang="sv-SE" sz="900" b="0" i="0" u="none" strike="noStrike" cap="none" normalizeH="0" baseline="0" smtClean="0">
                <a:ln>
                  <a:noFill/>
                </a:ln>
                <a:solidFill>
                  <a:srgbClr val="000000"/>
                </a:solidFill>
                <a:effectLst/>
                <a:latin typeface="Arial" pitchFamily="34" charset="0"/>
                <a:cs typeface="Arial" pitchFamily="34" charset="0"/>
              </a:defRPr>
            </a:lvl1pPr>
          </a:lstStyle>
          <a:p>
            <a:pPr fontAlgn="base">
              <a:spcBef>
                <a:spcPct val="0"/>
              </a:spcBef>
              <a:spcAft>
                <a:spcPct val="0"/>
              </a:spcAft>
            </a:pPr>
            <a:fld id="{A05CAB38-5469-4E42-982E-5169CC4E0F92}" type="slidenum">
              <a:rPr/>
              <a:pPr fontAlgn="base">
                <a:spcBef>
                  <a:spcPct val="0"/>
                </a:spcBef>
                <a:spcAft>
                  <a:spcPct val="0"/>
                </a:spcAft>
              </a:pPr>
              <a:t>‹#›</a:t>
            </a:fld>
            <a:endParaRPr dirty="0"/>
          </a:p>
        </p:txBody>
      </p:sp>
      <p:grpSp>
        <p:nvGrpSpPr>
          <p:cNvPr id="17" name="Group 12"/>
          <p:cNvGrpSpPr>
            <a:grpSpLocks/>
          </p:cNvGrpSpPr>
          <p:nvPr/>
        </p:nvGrpSpPr>
        <p:grpSpPr bwMode="auto">
          <a:xfrm>
            <a:off x="323850" y="150813"/>
            <a:ext cx="3635375" cy="446087"/>
            <a:chOff x="201" y="95"/>
            <a:chExt cx="2290" cy="281"/>
          </a:xfrm>
        </p:grpSpPr>
        <p:pic>
          <p:nvPicPr>
            <p:cNvPr id="1037" name="Picture 13" descr="Systembolaget-som-arbetsplats">
              <a:hlinkClick r:id="" action="ppaction://hlinkshowjump?jump=firstslide"/>
            </p:cNvPr>
            <p:cNvPicPr>
              <a:picLocks noChangeAspect="1" noChangeArrowheads="1"/>
            </p:cNvPicPr>
            <p:nvPr userDrawn="1"/>
          </p:nvPicPr>
          <p:blipFill>
            <a:blip r:embed="rId15" cstate="email">
              <a:extLst>
                <a:ext uri="{28A0092B-C50C-407E-A947-70E740481C1C}">
                  <a14:useLocalDpi xmlns:a14="http://schemas.microsoft.com/office/drawing/2010/main" val="0"/>
                </a:ext>
              </a:extLst>
            </a:blip>
            <a:srcRect t="11884" r="53233"/>
            <a:stretch>
              <a:fillRect/>
            </a:stretch>
          </p:blipFill>
          <p:spPr bwMode="auto">
            <a:xfrm>
              <a:off x="764" y="95"/>
              <a:ext cx="1727" cy="281"/>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Systembolaget_aktiv">
              <a:hlinkClick r:id="" action="ppaction://hlinkshowjump?jump=firstslide"/>
            </p:cNvPr>
            <p:cNvPicPr>
              <a:picLocks noChangeAspect="1" noChangeArrowheads="1"/>
            </p:cNvPicPr>
            <p:nvPr userDrawn="1"/>
          </p:nvPicPr>
          <p:blipFill>
            <a:blip r:embed="rId16" cstate="email">
              <a:extLst>
                <a:ext uri="{28A0092B-C50C-407E-A947-70E740481C1C}">
                  <a14:useLocalDpi xmlns:a14="http://schemas.microsoft.com/office/drawing/2010/main" val="0"/>
                </a:ext>
              </a:extLst>
            </a:blip>
            <a:srcRect r="-15134"/>
            <a:stretch>
              <a:fillRect/>
            </a:stretch>
          </p:blipFill>
          <p:spPr bwMode="auto">
            <a:xfrm>
              <a:off x="201" y="95"/>
              <a:ext cx="563" cy="273"/>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AutoShape 2"/>
          <p:cNvSpPr>
            <a:spLocks noChangeArrowheads="1"/>
          </p:cNvSpPr>
          <p:nvPr/>
        </p:nvSpPr>
        <p:spPr bwMode="auto">
          <a:xfrm>
            <a:off x="320675" y="836613"/>
            <a:ext cx="8501063" cy="71437"/>
          </a:xfrm>
          <a:prstGeom prst="roundRect">
            <a:avLst>
              <a:gd name="adj" fmla="val 16667"/>
            </a:avLst>
          </a:prstGeom>
          <a:solidFill>
            <a:schemeClr val="bg1">
              <a:lumMod val="95000"/>
            </a:schemeClr>
          </a:solidFill>
          <a:ln w="6350" algn="ctr">
            <a:solidFill>
              <a:schemeClr val="bg1">
                <a:lumMod val="85000"/>
              </a:schemeClr>
            </a:solidFill>
            <a:round/>
            <a:headEnd/>
            <a:tailEnd/>
          </a:ln>
          <a:effectLst/>
          <a:extLst/>
        </p:spPr>
        <p:txBody>
          <a:bodyPr vert="horz" wrap="none" lIns="91440" tIns="45720" rIns="91440" bIns="45720" numCol="1" anchor="ctr" anchorCtr="0" compatLnSpc="1">
            <a:prstTxWarp prst="textNoShape">
              <a:avLst/>
            </a:prstTxWarp>
          </a:bodyPr>
          <a:lstStyle/>
          <a:p>
            <a:endParaRPr lang="sv-SE">
              <a:solidFill>
                <a:prstClr val="black"/>
              </a:solidFill>
            </a:endParaRPr>
          </a:p>
        </p:txBody>
      </p:sp>
    </p:spTree>
    <p:extLst>
      <p:ext uri="{BB962C8B-B14F-4D97-AF65-F5344CB8AC3E}">
        <p14:creationId xmlns:p14="http://schemas.microsoft.com/office/powerpoint/2010/main" val="1137268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12" r:id="rId12"/>
    <p:sldLayoutId id="2147483713" r:id="rId13"/>
  </p:sldLayoutIdLst>
  <p:hf sldNum="0" hdr="0" dt="0"/>
  <p:txStyles>
    <p:titleStyle>
      <a:lvl1pPr algn="l" defTabSz="914400" rtl="0" eaLnBrk="1" latinLnBrk="0" hangingPunct="1">
        <a:spcBef>
          <a:spcPct val="0"/>
        </a:spcBef>
        <a:buNone/>
        <a:defRPr kumimoji="0" lang="sv-SE" sz="2800" b="0" i="0" u="none" strike="noStrike" kern="1200" cap="none" normalizeH="0" baseline="0" smtClean="0">
          <a:ln>
            <a:noFill/>
          </a:ln>
          <a:solidFill>
            <a:schemeClr val="tx1"/>
          </a:solidFill>
          <a:effectLst/>
          <a:latin typeface="Arial" pitchFamily="34" charset="0"/>
          <a:ea typeface="+mn-ea"/>
          <a:cs typeface="Arial" pitchFamily="34" charset="0"/>
        </a:defRPr>
      </a:lvl1pPr>
    </p:titleStyle>
    <p:bodyStyle>
      <a:lvl1pPr marL="180975" indent="-180975"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361950" indent="-180975"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542925" indent="-18097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714375" indent="-1714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895350" indent="-180975"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ktangel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ktangel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ktangel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ktangel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ktangel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Platshållare för rubrik 21"/>
          <p:cNvSpPr>
            <a:spLocks noGrp="1"/>
          </p:cNvSpPr>
          <p:nvPr>
            <p:ph type="title"/>
          </p:nvPr>
        </p:nvSpPr>
        <p:spPr>
          <a:xfrm>
            <a:off x="914400" y="512064"/>
            <a:ext cx="7772400" cy="914400"/>
          </a:xfrm>
          <a:prstGeom prst="rect">
            <a:avLst/>
          </a:prstGeom>
        </p:spPr>
        <p:txBody>
          <a:bodyPr vert="horz" anchor="t">
            <a:noAutofit/>
          </a:bodyPr>
          <a:lstStyle/>
          <a:p>
            <a:r>
              <a:rPr kumimoji="0" lang="sv-SE"/>
              <a:t>Klicka här för att ändra format</a:t>
            </a:r>
            <a:endParaRPr kumimoji="0" lang="en-US"/>
          </a:p>
        </p:txBody>
      </p:sp>
      <p:sp>
        <p:nvSpPr>
          <p:cNvPr id="13" name="Platshållare för text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sv-SE"/>
              <a:t>Klicka här för att ändra format på bakgrundstexten</a:t>
            </a:r>
          </a:p>
          <a:p>
            <a:pPr lvl="1" eaLnBrk="1" latinLnBrk="0" hangingPunct="1"/>
            <a:r>
              <a:rPr kumimoji="0" lang="sv-SE"/>
              <a:t>Nivå två</a:t>
            </a:r>
          </a:p>
          <a:p>
            <a:pPr lvl="2" eaLnBrk="1" latinLnBrk="0" hangingPunct="1"/>
            <a:r>
              <a:rPr kumimoji="0" lang="sv-SE"/>
              <a:t>Nivå tre</a:t>
            </a:r>
          </a:p>
          <a:p>
            <a:pPr lvl="3" eaLnBrk="1" latinLnBrk="0" hangingPunct="1"/>
            <a:r>
              <a:rPr kumimoji="0" lang="sv-SE"/>
              <a:t>Nivå fyra</a:t>
            </a:r>
          </a:p>
          <a:p>
            <a:pPr lvl="4" eaLnBrk="1" latinLnBrk="0" hangingPunct="1"/>
            <a:r>
              <a:rPr kumimoji="0" lang="sv-SE"/>
              <a:t>Nivå fem</a:t>
            </a:r>
            <a:endParaRPr kumimoji="0" lang="en-US"/>
          </a:p>
        </p:txBody>
      </p:sp>
      <p:sp>
        <p:nvSpPr>
          <p:cNvPr id="14" name="Platshållare för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pPr fontAlgn="base">
              <a:spcBef>
                <a:spcPct val="0"/>
              </a:spcBef>
              <a:spcAft>
                <a:spcPct val="0"/>
              </a:spcAft>
            </a:pPr>
            <a:r>
              <a:rPr lang="sv-SE"/>
              <a:t>2011-11-24</a:t>
            </a:r>
            <a:endParaRPr lang="sv-SE" dirty="0"/>
          </a:p>
        </p:txBody>
      </p:sp>
      <p:sp>
        <p:nvSpPr>
          <p:cNvPr id="3" name="Platshållare för sidfot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fontAlgn="base">
              <a:spcBef>
                <a:spcPct val="0"/>
              </a:spcBef>
              <a:spcAft>
                <a:spcPct val="0"/>
              </a:spcAft>
            </a:pPr>
            <a:r>
              <a:rPr lang="en-US"/>
              <a:t>Think before drink, Gävle May 30, 2014</a:t>
            </a:r>
            <a:endParaRPr lang="en-US" dirty="0"/>
          </a:p>
        </p:txBody>
      </p:sp>
      <p:sp>
        <p:nvSpPr>
          <p:cNvPr id="23" name="Platshållare för bildnumm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fontAlgn="base">
              <a:spcBef>
                <a:spcPct val="0"/>
              </a:spcBef>
              <a:spcAft>
                <a:spcPct val="0"/>
              </a:spcAft>
            </a:pPr>
            <a:fld id="{A05CAB38-5469-4E42-982E-5169CC4E0F92}" type="slidenum">
              <a:rPr lang="sv-SE" smtClean="0"/>
              <a:pPr fontAlgn="base">
                <a:spcBef>
                  <a:spcPct val="0"/>
                </a:spcBef>
                <a:spcAft>
                  <a:spcPct val="0"/>
                </a:spcAft>
              </a:pPr>
              <a:t>‹#›</a:t>
            </a:fld>
            <a:endParaRPr lang="sv-SE" dirty="0"/>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ihandsfigu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Frihandsfigu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9" name="Platshållare för rubrik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v-SE"/>
              <a:t>Klicka här för att ändra format</a:t>
            </a:r>
            <a:endParaRPr kumimoji="0" lang="en-US"/>
          </a:p>
        </p:txBody>
      </p:sp>
      <p:sp>
        <p:nvSpPr>
          <p:cNvPr id="30" name="Platshållare för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v-SE"/>
              <a:t>Klicka här för att ändra format på bakgrundstexten</a:t>
            </a:r>
          </a:p>
          <a:p>
            <a:pPr lvl="1" eaLnBrk="1" latinLnBrk="0" hangingPunct="1"/>
            <a:r>
              <a:rPr kumimoji="0" lang="sv-SE"/>
              <a:t>Nivå två</a:t>
            </a:r>
          </a:p>
          <a:p>
            <a:pPr lvl="2" eaLnBrk="1" latinLnBrk="0" hangingPunct="1"/>
            <a:r>
              <a:rPr kumimoji="0" lang="sv-SE"/>
              <a:t>Nivå tre</a:t>
            </a:r>
          </a:p>
          <a:p>
            <a:pPr lvl="3" eaLnBrk="1" latinLnBrk="0" hangingPunct="1"/>
            <a:r>
              <a:rPr kumimoji="0" lang="sv-SE"/>
              <a:t>Nivå fyra</a:t>
            </a:r>
          </a:p>
          <a:p>
            <a:pPr lvl="4" eaLnBrk="1" latinLnBrk="0" hangingPunct="1"/>
            <a:r>
              <a:rPr kumimoji="0" lang="sv-SE"/>
              <a:t>Nivå fem</a:t>
            </a:r>
            <a:endParaRPr kumimoji="0" lang="en-US"/>
          </a:p>
        </p:txBody>
      </p:sp>
      <p:sp>
        <p:nvSpPr>
          <p:cNvPr id="10" name="Platshållare fö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AB33D1D-70B4-48FF-ACAD-72A0798119EC}" type="datetimeFigureOut">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2017-02-26</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22" name="Platshållare för sidfo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sp>
        <p:nvSpPr>
          <p:cNvPr id="18" name="Platshållare för bild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6E97322-9CE9-402E-BBFF-094197E1C34F}" type="slidenum">
              <a:rPr kumimoji="0" lang="sv-SE" sz="1200" b="0" i="0" u="none" strike="noStrike" kern="1200" cap="none" spc="0" normalizeH="0" baseline="0" noProof="0" smtClean="0">
                <a:ln>
                  <a:noFill/>
                </a:ln>
                <a:solidFill>
                  <a:srgbClr val="04617B">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v-SE" sz="1200" b="0" i="0" u="none" strike="noStrike" kern="1200" cap="none" spc="0" normalizeH="0" baseline="0" noProof="0">
              <a:ln>
                <a:noFill/>
              </a:ln>
              <a:solidFill>
                <a:srgbClr val="04617B">
                  <a:shade val="90000"/>
                </a:srgbClr>
              </a:solidFill>
              <a:effectLst/>
              <a:uLnTx/>
              <a:uFillTx/>
              <a:latin typeface="Constantia"/>
              <a:ea typeface="+mn-ea"/>
              <a:cs typeface="+mn-cs"/>
            </a:endParaRPr>
          </a:p>
        </p:txBody>
      </p:sp>
      <p:grpSp>
        <p:nvGrpSpPr>
          <p:cNvPr id="2" name="Grupp 1"/>
          <p:cNvGrpSpPr/>
          <p:nvPr/>
        </p:nvGrpSpPr>
        <p:grpSpPr>
          <a:xfrm>
            <a:off x="-19017" y="202408"/>
            <a:ext cx="9180548" cy="649224"/>
            <a:chOff x="-19045" y="216550"/>
            <a:chExt cx="9180548" cy="649224"/>
          </a:xfrm>
        </p:grpSpPr>
        <p:sp>
          <p:nvSpPr>
            <p:cNvPr id="12" name="Frihandsfigu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3" name="Frihandsfigu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grpSp>
    </p:spTree>
    <p:extLst>
      <p:ext uri="{BB962C8B-B14F-4D97-AF65-F5344CB8AC3E}">
        <p14:creationId xmlns:p14="http://schemas.microsoft.com/office/powerpoint/2010/main" val="2106941539"/>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2" Type="http://schemas.openxmlformats.org/officeDocument/2006/relationships/hyperlink" Target="http://www.thinkbeforedrink.eu/" TargetMode="Externa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hyperlink" Target="Biblioteksf&#246;redragningen.pptx" TargetMode="Externa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pPr>
              <a:defRPr/>
            </a:pPr>
            <a:endParaRPr lang="sv-SE" dirty="0">
              <a:solidFill>
                <a:srgbClr val="000000"/>
              </a:solidFill>
            </a:endParaRPr>
          </a:p>
        </p:txBody>
      </p:sp>
      <p:sp>
        <p:nvSpPr>
          <p:cNvPr id="3" name="Rektangel 2"/>
          <p:cNvSpPr/>
          <p:nvPr/>
        </p:nvSpPr>
        <p:spPr>
          <a:xfrm>
            <a:off x="467544" y="261002"/>
            <a:ext cx="7794441" cy="1323439"/>
          </a:xfrm>
          <a:prstGeom prst="rect">
            <a:avLst/>
          </a:prstGeom>
        </p:spPr>
        <p:txBody>
          <a:bodyPr wrap="none">
            <a:spAutoFit/>
          </a:bodyPr>
          <a:lstStyle/>
          <a:p>
            <a:r>
              <a:rPr lang="sv-SE" sz="4000" dirty="0"/>
              <a:t>Alkohol - drogen som samhället </a:t>
            </a:r>
          </a:p>
          <a:p>
            <a:r>
              <a:rPr lang="sv-SE" sz="4000" dirty="0"/>
              <a:t>     accepterar -  effekter för </a:t>
            </a:r>
          </a:p>
        </p:txBody>
      </p:sp>
      <p:sp>
        <p:nvSpPr>
          <p:cNvPr id="4" name="Ellips 3"/>
          <p:cNvSpPr/>
          <p:nvPr/>
        </p:nvSpPr>
        <p:spPr>
          <a:xfrm>
            <a:off x="467544" y="1583846"/>
            <a:ext cx="474563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200" dirty="0"/>
              <a:t>Tonåringar</a:t>
            </a:r>
          </a:p>
        </p:txBody>
      </p:sp>
      <p:sp>
        <p:nvSpPr>
          <p:cNvPr id="5" name="Ellips 4"/>
          <p:cNvSpPr/>
          <p:nvPr/>
        </p:nvSpPr>
        <p:spPr>
          <a:xfrm>
            <a:off x="3635896" y="1583846"/>
            <a:ext cx="453650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200" dirty="0"/>
              <a:t>Vuxna</a:t>
            </a:r>
          </a:p>
        </p:txBody>
      </p:sp>
      <p:sp>
        <p:nvSpPr>
          <p:cNvPr id="6" name="Ellips 5"/>
          <p:cNvSpPr/>
          <p:nvPr/>
        </p:nvSpPr>
        <p:spPr>
          <a:xfrm>
            <a:off x="1907704" y="2672916"/>
            <a:ext cx="4752528"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dirty="0"/>
              <a:t>Äldre</a:t>
            </a:r>
          </a:p>
        </p:txBody>
      </p:sp>
      <p:sp>
        <p:nvSpPr>
          <p:cNvPr id="7" name="Rektangel 6"/>
          <p:cNvSpPr/>
          <p:nvPr/>
        </p:nvSpPr>
        <p:spPr>
          <a:xfrm>
            <a:off x="1339848" y="4025222"/>
            <a:ext cx="6480720" cy="1815882"/>
          </a:xfrm>
          <a:prstGeom prst="rect">
            <a:avLst/>
          </a:prstGeom>
        </p:spPr>
        <p:txBody>
          <a:bodyPr wrap="square">
            <a:spAutoFit/>
          </a:bodyPr>
          <a:lstStyle/>
          <a:p>
            <a:pPr algn="ctr"/>
            <a:r>
              <a:rPr lang="sv-SE" sz="2800" dirty="0"/>
              <a:t>Gefle </a:t>
            </a:r>
            <a:r>
              <a:rPr lang="sv-SE" sz="2800" dirty="0" err="1"/>
              <a:t>Ölsellskap</a:t>
            </a:r>
            <a:r>
              <a:rPr lang="sv-SE" sz="2800" dirty="0"/>
              <a:t> redovisar slutsatser från deltagande i EU-projektet </a:t>
            </a:r>
          </a:p>
          <a:p>
            <a:pPr algn="ctr"/>
            <a:r>
              <a:rPr lang="sv-SE" sz="2800" dirty="0"/>
              <a:t>www.thinkbeforedrink.eu</a:t>
            </a:r>
          </a:p>
          <a:p>
            <a:pPr algn="ctr"/>
            <a:endParaRPr lang="sv-SE" sz="2800" dirty="0"/>
          </a:p>
        </p:txBody>
      </p:sp>
      <p:sp>
        <p:nvSpPr>
          <p:cNvPr id="8" name="textruta 7"/>
          <p:cNvSpPr txBox="1"/>
          <p:nvPr/>
        </p:nvSpPr>
        <p:spPr>
          <a:xfrm>
            <a:off x="1339848" y="5301208"/>
            <a:ext cx="5812810" cy="523220"/>
          </a:xfrm>
          <a:prstGeom prst="rect">
            <a:avLst/>
          </a:prstGeom>
          <a:noFill/>
        </p:spPr>
        <p:txBody>
          <a:bodyPr wrap="none" rtlCol="0">
            <a:spAutoFit/>
          </a:bodyPr>
          <a:lstStyle/>
          <a:p>
            <a:r>
              <a:rPr lang="sv-SE" sz="2800" dirty="0"/>
              <a:t>Gävle stadsbibliotek 10 december kl. 17.00</a:t>
            </a:r>
          </a:p>
        </p:txBody>
      </p:sp>
    </p:spTree>
    <p:extLst>
      <p:ext uri="{BB962C8B-B14F-4D97-AF65-F5344CB8AC3E}">
        <p14:creationId xmlns:p14="http://schemas.microsoft.com/office/powerpoint/2010/main" val="1009461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normAutofit fontScale="90000"/>
          </a:bodyPr>
          <a:lstStyle/>
          <a:p>
            <a:pPr algn="ctr"/>
            <a:r>
              <a:rPr lang="sv-SE" dirty="0"/>
              <a:t> Strategier för att minska alkoholkonsumtion hos unga </a:t>
            </a:r>
            <a:br>
              <a:rPr lang="sv-SE" dirty="0"/>
            </a:br>
            <a:r>
              <a:rPr lang="sv-SE" dirty="0"/>
              <a:t>och förbättring av hälsa</a:t>
            </a:r>
          </a:p>
        </p:txBody>
      </p:sp>
      <p:sp>
        <p:nvSpPr>
          <p:cNvPr id="5" name="Platshållare för text 4"/>
          <p:cNvSpPr>
            <a:spLocks noGrp="1"/>
          </p:cNvSpPr>
          <p:nvPr>
            <p:ph type="body" idx="1"/>
          </p:nvPr>
        </p:nvSpPr>
        <p:spPr>
          <a:xfrm>
            <a:off x="899592" y="2258216"/>
            <a:ext cx="7772400" cy="4572000"/>
          </a:xfrm>
        </p:spPr>
        <p:txBody>
          <a:bodyPr>
            <a:normAutofit/>
          </a:bodyPr>
          <a:lstStyle/>
          <a:p>
            <a:r>
              <a:rPr lang="en-US" sz="3200" dirty="0" err="1"/>
              <a:t>Vuxna</a:t>
            </a:r>
            <a:r>
              <a:rPr lang="en-US" sz="3200" dirty="0"/>
              <a:t>  </a:t>
            </a:r>
            <a:r>
              <a:rPr lang="en-US" sz="3200" dirty="0" err="1"/>
              <a:t>som</a:t>
            </a:r>
            <a:r>
              <a:rPr lang="en-US" sz="3200" dirty="0"/>
              <a:t>  </a:t>
            </a:r>
            <a:r>
              <a:rPr lang="en-US" sz="3200" dirty="0" err="1"/>
              <a:t>goda</a:t>
            </a:r>
            <a:r>
              <a:rPr lang="en-US" sz="3200" dirty="0"/>
              <a:t>  </a:t>
            </a:r>
            <a:r>
              <a:rPr lang="en-US" sz="3200" dirty="0" err="1"/>
              <a:t>föredömen</a:t>
            </a:r>
            <a:endParaRPr lang="en-US" sz="3200" dirty="0"/>
          </a:p>
          <a:p>
            <a:r>
              <a:rPr lang="en-US" sz="3200" dirty="0" err="1"/>
              <a:t>Mer</a:t>
            </a:r>
            <a:r>
              <a:rPr lang="en-US" sz="3200" dirty="0"/>
              <a:t>  </a:t>
            </a:r>
            <a:r>
              <a:rPr lang="en-US" sz="3200" dirty="0" err="1"/>
              <a:t>av</a:t>
            </a:r>
            <a:r>
              <a:rPr lang="en-US" sz="3200" dirty="0"/>
              <a:t>  </a:t>
            </a:r>
            <a:r>
              <a:rPr lang="en-US" sz="3200" dirty="0" err="1"/>
              <a:t>ramar</a:t>
            </a:r>
            <a:r>
              <a:rPr lang="en-US" sz="3200" dirty="0"/>
              <a:t> </a:t>
            </a:r>
            <a:r>
              <a:rPr lang="en-US" sz="3200" dirty="0" err="1"/>
              <a:t>och</a:t>
            </a:r>
            <a:r>
              <a:rPr lang="en-US" sz="3200" dirty="0"/>
              <a:t>  </a:t>
            </a:r>
            <a:r>
              <a:rPr lang="en-US" sz="3200" dirty="0" err="1"/>
              <a:t>styrsel</a:t>
            </a:r>
            <a:r>
              <a:rPr lang="en-US" sz="3200" dirty="0"/>
              <a:t> – </a:t>
            </a:r>
            <a:r>
              <a:rPr lang="en-US" sz="3200" dirty="0" err="1"/>
              <a:t>mindre</a:t>
            </a:r>
            <a:r>
              <a:rPr lang="en-US" sz="3200" dirty="0"/>
              <a:t> </a:t>
            </a:r>
            <a:r>
              <a:rPr lang="en-US" sz="3200" dirty="0" err="1"/>
              <a:t>av</a:t>
            </a:r>
            <a:r>
              <a:rPr lang="en-US" sz="3200" dirty="0"/>
              <a:t> </a:t>
            </a:r>
            <a:r>
              <a:rPr lang="en-US" sz="3200" dirty="0" err="1"/>
              <a:t>curlande</a:t>
            </a:r>
            <a:r>
              <a:rPr lang="en-US" sz="3200" dirty="0"/>
              <a:t>  </a:t>
            </a:r>
          </a:p>
          <a:p>
            <a:r>
              <a:rPr lang="en-US" sz="3200" dirty="0" err="1"/>
              <a:t>Kvalificerade</a:t>
            </a:r>
            <a:r>
              <a:rPr lang="en-US" sz="3200" dirty="0"/>
              <a:t> </a:t>
            </a:r>
            <a:r>
              <a:rPr lang="en-US" sz="3200" dirty="0" err="1"/>
              <a:t>bildningsinsatser</a:t>
            </a:r>
            <a:r>
              <a:rPr lang="en-US" sz="3200" dirty="0"/>
              <a:t> </a:t>
            </a:r>
            <a:r>
              <a:rPr lang="en-US" sz="3200" dirty="0" err="1"/>
              <a:t>i</a:t>
            </a:r>
            <a:r>
              <a:rPr lang="en-US" sz="3200" dirty="0"/>
              <a:t> </a:t>
            </a:r>
            <a:r>
              <a:rPr lang="en-US" sz="3200" dirty="0" err="1"/>
              <a:t>klassrum</a:t>
            </a:r>
            <a:r>
              <a:rPr lang="en-US" sz="3200" dirty="0"/>
              <a:t> </a:t>
            </a:r>
            <a:r>
              <a:rPr lang="en-US" sz="3200" dirty="0" err="1"/>
              <a:t>och</a:t>
            </a:r>
            <a:r>
              <a:rPr lang="en-US" sz="3200" dirty="0"/>
              <a:t> </a:t>
            </a:r>
            <a:r>
              <a:rPr lang="en-US" sz="3200" dirty="0" err="1"/>
              <a:t>på</a:t>
            </a:r>
            <a:r>
              <a:rPr lang="en-US" sz="3200" dirty="0"/>
              <a:t> </a:t>
            </a:r>
            <a:r>
              <a:rPr lang="en-US" sz="3200" dirty="0" err="1"/>
              <a:t>nationell</a:t>
            </a:r>
            <a:r>
              <a:rPr lang="en-US" sz="3200" dirty="0"/>
              <a:t> </a:t>
            </a:r>
            <a:r>
              <a:rPr lang="en-US" sz="3200" dirty="0" err="1"/>
              <a:t>och</a:t>
            </a:r>
            <a:r>
              <a:rPr lang="en-US" sz="3200" dirty="0"/>
              <a:t> regional/</a:t>
            </a:r>
            <a:r>
              <a:rPr lang="en-US" sz="3200" dirty="0" err="1"/>
              <a:t>lokal</a:t>
            </a:r>
            <a:r>
              <a:rPr lang="en-US" sz="3200" dirty="0"/>
              <a:t> </a:t>
            </a:r>
            <a:r>
              <a:rPr lang="en-US" sz="3200" dirty="0" err="1"/>
              <a:t>nivå</a:t>
            </a:r>
            <a:r>
              <a:rPr lang="en-US" sz="3200" dirty="0"/>
              <a:t> </a:t>
            </a:r>
          </a:p>
          <a:p>
            <a:r>
              <a:rPr lang="en-US" sz="3200" dirty="0"/>
              <a:t> plus BIG</a:t>
            </a:r>
          </a:p>
          <a:p>
            <a:endParaRPr lang="sv-SE" sz="3200" dirty="0"/>
          </a:p>
        </p:txBody>
      </p:sp>
      <p:sp>
        <p:nvSpPr>
          <p:cNvPr id="2" name="Platshållare för sidfot 1"/>
          <p:cNvSpPr>
            <a:spLocks noGrp="1"/>
          </p:cNvSpPr>
          <p:nvPr>
            <p:ph type="ftr" sz="quarter" idx="11"/>
          </p:nvPr>
        </p:nvSpPr>
        <p:spPr/>
        <p:txBody>
          <a:bodyPr/>
          <a:lstStyle/>
          <a:p>
            <a:pPr>
              <a:defRPr/>
            </a:pPr>
            <a:endParaRPr lang="sv-SE">
              <a:solidFill>
                <a:srgbClr val="000000"/>
              </a:solidFill>
            </a:endParaRPr>
          </a:p>
        </p:txBody>
      </p:sp>
    </p:spTree>
    <p:extLst>
      <p:ext uri="{BB962C8B-B14F-4D97-AF65-F5344CB8AC3E}">
        <p14:creationId xmlns:p14="http://schemas.microsoft.com/office/powerpoint/2010/main" val="5918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1000"/>
                                        <p:tgtEl>
                                          <p:spTgt spid="5">
                                            <p:txEl>
                                              <p:pRg st="3" end="3"/>
                                            </p:txEl>
                                          </p:spTgt>
                                        </p:tgtEl>
                                      </p:cBhvr>
                                    </p:animEffect>
                                    <p:anim calcmode="lin" valueType="num">
                                      <p:cBhvr>
                                        <p:cTn id="2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SE" dirty="0"/>
              <a:t>Statens beredning för medicinsk och social utvärdering 11 nov 2015</a:t>
            </a:r>
          </a:p>
        </p:txBody>
      </p:sp>
      <p:sp>
        <p:nvSpPr>
          <p:cNvPr id="4" name="Platshållare för innehåll 3"/>
          <p:cNvSpPr>
            <a:spLocks noGrp="1"/>
          </p:cNvSpPr>
          <p:nvPr>
            <p:ph idx="1"/>
          </p:nvPr>
        </p:nvSpPr>
        <p:spPr>
          <a:xfrm>
            <a:off x="971600" y="2492896"/>
            <a:ext cx="7772400" cy="4572000"/>
          </a:xfrm>
        </p:spPr>
        <p:txBody>
          <a:bodyPr/>
          <a:lstStyle/>
          <a:p>
            <a:r>
              <a:rPr lang="sv-SE" dirty="0"/>
              <a:t>Att förebygga missbruk av alkohol, droger och spel hos barn och unga</a:t>
            </a:r>
          </a:p>
          <a:p>
            <a:r>
              <a:rPr lang="sv-SE" dirty="0"/>
              <a:t>Effekterna av olika insatser uppgår till 1-5 %</a:t>
            </a:r>
          </a:p>
          <a:p>
            <a:endParaRPr lang="sv-SE" dirty="0"/>
          </a:p>
        </p:txBody>
      </p:sp>
      <p:sp>
        <p:nvSpPr>
          <p:cNvPr id="3" name="Platshållare för sidfot 2"/>
          <p:cNvSpPr>
            <a:spLocks noGrp="1"/>
          </p:cNvSpPr>
          <p:nvPr>
            <p:ph type="ftr" sz="quarter" idx="11"/>
          </p:nvPr>
        </p:nvSpPr>
        <p:spPr/>
        <p:txBody>
          <a:bodyPr/>
          <a:lstStyle/>
          <a:p>
            <a:pPr>
              <a:defRPr/>
            </a:pPr>
            <a:endParaRPr lang="sv-SE">
              <a:solidFill>
                <a:srgbClr val="000000"/>
              </a:solidFill>
            </a:endParaRPr>
          </a:p>
        </p:txBody>
      </p:sp>
    </p:spTree>
    <p:extLst>
      <p:ext uri="{BB962C8B-B14F-4D97-AF65-F5344CB8AC3E}">
        <p14:creationId xmlns:p14="http://schemas.microsoft.com/office/powerpoint/2010/main" val="3932490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Tonårshjärnans utveckling i otakt?</a:t>
            </a:r>
          </a:p>
        </p:txBody>
      </p:sp>
      <p:sp>
        <p:nvSpPr>
          <p:cNvPr id="3" name="_OM_BulletList_"/>
          <p:cNvSpPr>
            <a:spLocks noGrp="1"/>
          </p:cNvSpPr>
          <p:nvPr>
            <p:ph idx="1"/>
          </p:nvPr>
        </p:nvSpPr>
        <p:spPr>
          <a:xfrm>
            <a:off x="914400" y="1783560"/>
            <a:ext cx="7772400" cy="5337359"/>
          </a:xfrm>
        </p:spPr>
        <p:txBody>
          <a:bodyPr>
            <a:spAutoFit/>
          </a:bodyPr>
          <a:lstStyle/>
          <a:p>
            <a:r>
              <a:rPr lang="sv-SE" dirty="0"/>
              <a:t>16 -19 år</a:t>
            </a:r>
          </a:p>
          <a:p>
            <a:r>
              <a:rPr lang="sv-SE" dirty="0"/>
              <a:t>Impulsstyrning</a:t>
            </a:r>
          </a:p>
          <a:p>
            <a:r>
              <a:rPr lang="sv-SE" dirty="0"/>
              <a:t>Triggad av belöningar</a:t>
            </a:r>
          </a:p>
          <a:p>
            <a:r>
              <a:rPr lang="sv-SE" dirty="0"/>
              <a:t>Riskbenägen</a:t>
            </a:r>
          </a:p>
          <a:p>
            <a:r>
              <a:rPr lang="sv-SE" dirty="0"/>
              <a:t>Mer av kompisrelationer</a:t>
            </a:r>
          </a:p>
          <a:p>
            <a:r>
              <a:rPr lang="sv-SE" dirty="0"/>
              <a:t>Som en bil med för stark </a:t>
            </a:r>
            <a:br>
              <a:rPr lang="sv-SE" dirty="0"/>
            </a:br>
            <a:r>
              <a:rPr lang="sv-SE" dirty="0"/>
              <a:t>motor men med svaga</a:t>
            </a:r>
            <a:br>
              <a:rPr lang="sv-SE" dirty="0"/>
            </a:br>
            <a:r>
              <a:rPr lang="sv-SE" dirty="0"/>
              <a:t>bromsar och styrning </a:t>
            </a:r>
          </a:p>
          <a:p>
            <a:r>
              <a:rPr lang="sv-SE" dirty="0"/>
              <a:t>i behov av ”körskollärare”</a:t>
            </a:r>
          </a:p>
          <a:p>
            <a:endParaRPr lang="sv-SE" dirty="0"/>
          </a:p>
        </p:txBody>
      </p:sp>
      <p:sp>
        <p:nvSpPr>
          <p:cNvPr id="4" name="Platshållare för innehåll 3"/>
          <p:cNvSpPr>
            <a:spLocks noGrp="1"/>
          </p:cNvSpPr>
          <p:nvPr>
            <p:ph sz="quarter" idx="4294967295"/>
          </p:nvPr>
        </p:nvSpPr>
        <p:spPr>
          <a:xfrm>
            <a:off x="5410200" y="1600200"/>
            <a:ext cx="3733800" cy="4114800"/>
          </a:xfrm>
        </p:spPr>
        <p:txBody>
          <a:bodyPr/>
          <a:lstStyle/>
          <a:p>
            <a:r>
              <a:rPr lang="sv-SE" sz="3200" dirty="0"/>
              <a:t>20-25 år</a:t>
            </a:r>
          </a:p>
          <a:p>
            <a:r>
              <a:rPr lang="sv-SE" dirty="0"/>
              <a:t>Vilje-</a:t>
            </a:r>
            <a:r>
              <a:rPr lang="sv-SE" dirty="0" err="1"/>
              <a:t>bedömningsstyrn</a:t>
            </a:r>
            <a:r>
              <a:rPr lang="sv-SE" dirty="0"/>
              <a:t>.</a:t>
            </a:r>
          </a:p>
          <a:p>
            <a:r>
              <a:rPr lang="sv-SE" dirty="0"/>
              <a:t>Förmåga att säga stopp</a:t>
            </a:r>
          </a:p>
          <a:p>
            <a:r>
              <a:rPr lang="sv-SE" dirty="0"/>
              <a:t>Förmåga att fatta långsiktiga beslut</a:t>
            </a:r>
          </a:p>
          <a:p>
            <a:endParaRPr lang="sv-SE" dirty="0"/>
          </a:p>
        </p:txBody>
      </p:sp>
    </p:spTree>
    <p:extLst>
      <p:ext uri="{BB962C8B-B14F-4D97-AF65-F5344CB8AC3E}">
        <p14:creationId xmlns:p14="http://schemas.microsoft.com/office/powerpoint/2010/main" val="136271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arn(inVertical)">
                                      <p:cBhvr>
                                        <p:cTn id="30" dur="500"/>
                                        <p:tgtEl>
                                          <p:spTgt spid="4">
                                            <p:txEl>
                                              <p:pRg st="0" end="0"/>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Effect transition="in" filter="barn(inVertical)">
                                      <p:cBhvr>
                                        <p:cTn id="33" dur="500"/>
                                        <p:tgtEl>
                                          <p:spTgt spid="4">
                                            <p:txEl>
                                              <p:pRg st="1" end="1"/>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Effect transition="in" filter="barn(inVertical)">
                                      <p:cBhvr>
                                        <p:cTn id="36" dur="500"/>
                                        <p:tgtEl>
                                          <p:spTgt spid="4">
                                            <p:txEl>
                                              <p:pRg st="2" end="2"/>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barn(inVertical)">
                                      <p:cBhvr>
                                        <p:cTn id="39"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ktangel 1"/>
          <p:cNvSpPr>
            <a:spLocks noChangeArrowheads="1"/>
          </p:cNvSpPr>
          <p:nvPr/>
        </p:nvSpPr>
        <p:spPr bwMode="auto">
          <a:xfrm>
            <a:off x="1331913" y="404813"/>
            <a:ext cx="67691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en-US" altLang="sv-SE" sz="2800" dirty="0"/>
              <a:t>“Young adults out of work and ”out of formal education” are vulnerable and a special target group.” (Application) </a:t>
            </a:r>
          </a:p>
        </p:txBody>
      </p:sp>
      <p:pic>
        <p:nvPicPr>
          <p:cNvPr id="79875" name="Picture 4" descr="Young people on smartph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789113"/>
            <a:ext cx="70580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0"/>
          <p:cNvSpPr txBox="1">
            <a:spLocks noChangeArrowheads="1"/>
          </p:cNvSpPr>
          <p:nvPr/>
        </p:nvSpPr>
        <p:spPr bwMode="auto">
          <a:xfrm>
            <a:off x="1187450" y="4868863"/>
            <a:ext cx="6911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sv-SE" altLang="sv-SE" sz="2400" b="1">
                <a:solidFill>
                  <a:srgbClr val="FFFF00"/>
                </a:solidFill>
              </a:rPr>
              <a:t>Thinkbeforedrink Grundtvig Project 2013-2015 </a:t>
            </a:r>
          </a:p>
        </p:txBody>
      </p:sp>
    </p:spTree>
    <p:extLst>
      <p:ext uri="{BB962C8B-B14F-4D97-AF65-F5344CB8AC3E}">
        <p14:creationId xmlns:p14="http://schemas.microsoft.com/office/powerpoint/2010/main" val="1257967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SE" dirty="0"/>
              <a:t>Tonåringens förutsättningar och riskfaktorer</a:t>
            </a:r>
            <a:br>
              <a:rPr lang="sv-SE" dirty="0"/>
            </a:br>
            <a:endParaRPr lang="sv-SE" dirty="0"/>
          </a:p>
        </p:txBody>
      </p:sp>
      <p:sp>
        <p:nvSpPr>
          <p:cNvPr id="3" name="_OM_BulletList_"/>
          <p:cNvSpPr>
            <a:spLocks noGrp="1"/>
          </p:cNvSpPr>
          <p:nvPr>
            <p:ph type="body" idx="1"/>
          </p:nvPr>
        </p:nvSpPr>
        <p:spPr>
          <a:xfrm>
            <a:off x="467544" y="2060848"/>
            <a:ext cx="7787208" cy="4078039"/>
          </a:xfrm>
        </p:spPr>
        <p:txBody>
          <a:bodyPr wrap="square">
            <a:spAutoFit/>
          </a:bodyPr>
          <a:lstStyle/>
          <a:p>
            <a:r>
              <a:rPr lang="sv-SE" sz="2800" dirty="0"/>
              <a:t>Hjärnans utvecklingsfaser och alkohol och droger</a:t>
            </a:r>
          </a:p>
          <a:p>
            <a:r>
              <a:rPr lang="sv-SE" sz="2800" dirty="0"/>
              <a:t>Vuxnas uppdrag,  struktur,  ledning och stöd</a:t>
            </a:r>
          </a:p>
          <a:p>
            <a:r>
              <a:rPr lang="sv-SE" sz="2800" dirty="0"/>
              <a:t> Skolans styrningsideologi</a:t>
            </a:r>
          </a:p>
          <a:p>
            <a:r>
              <a:rPr lang="sv-SE" sz="2800" dirty="0"/>
              <a:t>Gymnasieutbildningarna och matchning med arbetslivets behov av kompetens  </a:t>
            </a:r>
          </a:p>
          <a:p>
            <a:r>
              <a:rPr lang="sv-SE" sz="2800" dirty="0"/>
              <a:t>Ungdomars fritidsaktiviteter</a:t>
            </a:r>
          </a:p>
          <a:p>
            <a:r>
              <a:rPr lang="sv-SE" sz="2800" dirty="0"/>
              <a:t>Socialt/medicinskt stöd</a:t>
            </a:r>
          </a:p>
          <a:p>
            <a:endParaRPr lang="sv-SE" sz="2800" dirty="0"/>
          </a:p>
        </p:txBody>
      </p:sp>
    </p:spTree>
    <p:extLst>
      <p:ext uri="{BB962C8B-B14F-4D97-AF65-F5344CB8AC3E}">
        <p14:creationId xmlns:p14="http://schemas.microsoft.com/office/powerpoint/2010/main" val="227089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7238"/>
            <a:ext cx="10153650" cy="761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23" name="textruta 1"/>
          <p:cNvSpPr txBox="1">
            <a:spLocks noChangeArrowheads="1"/>
          </p:cNvSpPr>
          <p:nvPr/>
        </p:nvSpPr>
        <p:spPr bwMode="auto">
          <a:xfrm>
            <a:off x="5078413" y="4149725"/>
            <a:ext cx="36115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sv-SE" altLang="sv-SE" sz="2800">
                <a:solidFill>
                  <a:srgbClr val="000000"/>
                </a:solidFill>
              </a:rPr>
              <a:t>Youth Unemployment</a:t>
            </a:r>
          </a:p>
          <a:p>
            <a:pPr eaLnBrk="1" fontAlgn="base" hangingPunct="1">
              <a:spcBef>
                <a:spcPct val="0"/>
              </a:spcBef>
              <a:spcAft>
                <a:spcPct val="0"/>
              </a:spcAft>
              <a:buFontTx/>
              <a:buNone/>
            </a:pPr>
            <a:r>
              <a:rPr lang="sv-SE" altLang="sv-SE" sz="2800">
                <a:solidFill>
                  <a:srgbClr val="000000"/>
                </a:solidFill>
              </a:rPr>
              <a:t>2006</a:t>
            </a:r>
          </a:p>
        </p:txBody>
      </p:sp>
    </p:spTree>
    <p:extLst>
      <p:ext uri="{BB962C8B-B14F-4D97-AF65-F5344CB8AC3E}">
        <p14:creationId xmlns:p14="http://schemas.microsoft.com/office/powerpoint/2010/main" val="278381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ktangel 3"/>
          <p:cNvSpPr>
            <a:spLocks noChangeArrowheads="1"/>
          </p:cNvSpPr>
          <p:nvPr/>
        </p:nvSpPr>
        <p:spPr bwMode="auto">
          <a:xfrm>
            <a:off x="4448175" y="3244850"/>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sv-SE" altLang="sv-SE" sz="2800">
                <a:solidFill>
                  <a:srgbClr val="000000"/>
                </a:solidFill>
              </a:rPr>
              <a:t> </a:t>
            </a:r>
          </a:p>
        </p:txBody>
      </p:sp>
      <p:pic>
        <p:nvPicPr>
          <p:cNvPr id="8294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7938"/>
            <a:ext cx="7704138" cy="690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948" name="textruta 1"/>
          <p:cNvSpPr txBox="1">
            <a:spLocks noChangeArrowheads="1"/>
          </p:cNvSpPr>
          <p:nvPr/>
        </p:nvSpPr>
        <p:spPr bwMode="auto">
          <a:xfrm>
            <a:off x="4421188" y="4149725"/>
            <a:ext cx="34575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sv-SE" altLang="sv-SE" sz="2800">
                <a:solidFill>
                  <a:srgbClr val="000000"/>
                </a:solidFill>
              </a:rPr>
              <a:t>Youth unemployment</a:t>
            </a:r>
          </a:p>
          <a:p>
            <a:pPr eaLnBrk="1" fontAlgn="base" hangingPunct="1">
              <a:spcBef>
                <a:spcPct val="0"/>
              </a:spcBef>
              <a:spcAft>
                <a:spcPct val="0"/>
              </a:spcAft>
              <a:buFontTx/>
              <a:buNone/>
            </a:pPr>
            <a:r>
              <a:rPr lang="sv-SE" altLang="sv-SE" sz="2800">
                <a:solidFill>
                  <a:srgbClr val="000000"/>
                </a:solidFill>
              </a:rPr>
              <a:t>2013</a:t>
            </a:r>
          </a:p>
        </p:txBody>
      </p:sp>
    </p:spTree>
    <p:extLst>
      <p:ext uri="{BB962C8B-B14F-4D97-AF65-F5344CB8AC3E}">
        <p14:creationId xmlns:p14="http://schemas.microsoft.com/office/powerpoint/2010/main" val="151841556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400" y="512064"/>
            <a:ext cx="7762056" cy="1476776"/>
          </a:xfrm>
        </p:spPr>
        <p:txBody>
          <a:bodyPr/>
          <a:lstStyle/>
          <a:p>
            <a:r>
              <a:rPr lang="sv-SE" sz="3200" dirty="0"/>
              <a:t>Effekter av finanskrisen 2008-2009</a:t>
            </a:r>
            <a:br>
              <a:rPr lang="sv-SE" sz="3200" dirty="0"/>
            </a:br>
            <a:r>
              <a:rPr lang="sv-SE" sz="3200" dirty="0"/>
              <a:t>och effekter i BNP, </a:t>
            </a:r>
            <a:r>
              <a:rPr lang="sv-SE" sz="3200" dirty="0" err="1"/>
              <a:t>anställn</a:t>
            </a:r>
            <a:r>
              <a:rPr lang="sv-SE" sz="3200" dirty="0"/>
              <a:t> och GDHI</a:t>
            </a:r>
          </a:p>
        </p:txBody>
      </p:sp>
      <p:sp>
        <p:nvSpPr>
          <p:cNvPr id="3" name="Platshållare för sidfot 2"/>
          <p:cNvSpPr>
            <a:spLocks noGrp="1"/>
          </p:cNvSpPr>
          <p:nvPr>
            <p:ph type="ftr" sz="quarter" idx="11"/>
          </p:nvPr>
        </p:nvSpPr>
        <p:spPr/>
        <p:txBody>
          <a:bodyPr/>
          <a:lstStyle/>
          <a:p>
            <a:r>
              <a:rPr lang="en-US"/>
              <a:t>Think before drink, Gävle May 30, 2014</a:t>
            </a:r>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286000"/>
            <a:ext cx="9144000" cy="4572000"/>
          </a:xfrm>
          <a:prstGeom prst="rect">
            <a:avLst/>
          </a:prstGeom>
        </p:spPr>
      </p:pic>
    </p:spTree>
    <p:extLst>
      <p:ext uri="{BB962C8B-B14F-4D97-AF65-F5344CB8AC3E}">
        <p14:creationId xmlns:p14="http://schemas.microsoft.com/office/powerpoint/2010/main" val="134920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pPr>
              <a:defRPr/>
            </a:pPr>
            <a:endParaRPr lang="sv-SE">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0"/>
            <a:ext cx="8712968" cy="690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2902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En resa med osäkra mål </a:t>
            </a:r>
            <a:r>
              <a:rPr lang="sv-SE" sz="1800" dirty="0"/>
              <a:t>(Lidström) </a:t>
            </a:r>
          </a:p>
        </p:txBody>
      </p:sp>
      <p:sp>
        <p:nvSpPr>
          <p:cNvPr id="3" name="Platshållare för text 2"/>
          <p:cNvSpPr>
            <a:spLocks noGrp="1"/>
          </p:cNvSpPr>
          <p:nvPr>
            <p:ph type="body" idx="1"/>
          </p:nvPr>
        </p:nvSpPr>
        <p:spPr/>
        <p:txBody>
          <a:bodyPr>
            <a:normAutofit fontScale="92500" lnSpcReduction="20000"/>
          </a:bodyPr>
          <a:lstStyle/>
          <a:p>
            <a:r>
              <a:rPr lang="sv-SE" dirty="0"/>
              <a:t>Ungas övergångar från skola till arbete mer utsträckta och komplexa.</a:t>
            </a:r>
          </a:p>
          <a:p>
            <a:r>
              <a:rPr lang="sv-SE" dirty="0"/>
              <a:t>Unga vuxna känner maktlöshet inför sin osäkerhet om vägar och mål, att de saknar egenskaper, kompetenser, nätverk och tryggad försörjning</a:t>
            </a:r>
          </a:p>
          <a:p>
            <a:r>
              <a:rPr lang="sv-SE" dirty="0"/>
              <a:t>Etableringstiden 1990 21 år – 2006 28 år</a:t>
            </a:r>
          </a:p>
          <a:p>
            <a:r>
              <a:rPr lang="sv-SE" dirty="0"/>
              <a:t>Karriärvägledningens brister i spåren av skolans decentralisering</a:t>
            </a:r>
          </a:p>
          <a:p>
            <a:r>
              <a:rPr lang="sv-SE" dirty="0"/>
              <a:t>Vägledningens marginella roll i skola och arbetsförmedling</a:t>
            </a:r>
          </a:p>
        </p:txBody>
      </p:sp>
      <p:sp>
        <p:nvSpPr>
          <p:cNvPr id="4" name="Platshållare för sidfot 3"/>
          <p:cNvSpPr>
            <a:spLocks noGrp="1"/>
          </p:cNvSpPr>
          <p:nvPr>
            <p:ph type="ftr" sz="quarter" idx="11"/>
          </p:nvPr>
        </p:nvSpPr>
        <p:spPr/>
        <p:txBody>
          <a:bodyPr/>
          <a:lstStyle/>
          <a:p>
            <a:endParaRPr lang="en-US" altLang="sv-SE"/>
          </a:p>
        </p:txBody>
      </p:sp>
    </p:spTree>
    <p:extLst>
      <p:ext uri="{BB962C8B-B14F-4D97-AF65-F5344CB8AC3E}">
        <p14:creationId xmlns:p14="http://schemas.microsoft.com/office/powerpoint/2010/main" val="329189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0"/>
            <a:ext cx="7924800" cy="1700808"/>
          </a:xfrm>
        </p:spPr>
        <p:txBody>
          <a:bodyPr>
            <a:normAutofit/>
          </a:bodyPr>
          <a:lstStyle/>
          <a:p>
            <a:pPr algn="ctr"/>
            <a:br>
              <a:rPr lang="sv-SE" sz="2400" dirty="0"/>
            </a:br>
            <a:r>
              <a:rPr lang="sv-SE" sz="3600" dirty="0"/>
              <a:t>Nittonårings slutsatser i examensarbete 10 p</a:t>
            </a:r>
          </a:p>
        </p:txBody>
      </p:sp>
      <p:sp>
        <p:nvSpPr>
          <p:cNvPr id="3" name="Platshållare för innehåll 2"/>
          <p:cNvSpPr>
            <a:spLocks noGrp="1"/>
          </p:cNvSpPr>
          <p:nvPr>
            <p:ph idx="1"/>
          </p:nvPr>
        </p:nvSpPr>
        <p:spPr>
          <a:xfrm>
            <a:off x="1907704" y="1916832"/>
            <a:ext cx="6096000" cy="3657599"/>
          </a:xfrm>
        </p:spPr>
        <p:txBody>
          <a:bodyPr>
            <a:normAutofit fontScale="77500" lnSpcReduction="20000"/>
          </a:bodyPr>
          <a:lstStyle/>
          <a:p>
            <a:r>
              <a:rPr lang="sv-SE" sz="3600" b="1" dirty="0"/>
              <a:t>Drogen som samhället accepterar                     </a:t>
            </a:r>
            <a:endParaRPr lang="sv-SE" sz="3600" dirty="0"/>
          </a:p>
          <a:p>
            <a:r>
              <a:rPr lang="sv-SE" sz="2400" b="1" dirty="0"/>
              <a:t>Vad är det som händer med våra inre organ när vi dricker alkohol?</a:t>
            </a:r>
            <a:endParaRPr lang="sv-SE" sz="2400" dirty="0"/>
          </a:p>
          <a:p>
            <a:endParaRPr lang="sv-SE" sz="2400" dirty="0"/>
          </a:p>
          <a:p>
            <a:r>
              <a:rPr lang="sv-SE" sz="2400" dirty="0"/>
              <a:t>”Samhället har på många sätt begränsat möjligheterna för rökare. De har höjt tobaksskatten och effekterna av dessa åtgärder är tydliga, antalet rökare har minskat. Restauranger och offentliga lokaler är rökfria. Nu är det dags för samhället att ta sig an alkoholproblemen. Det man borde göra är att försöka minska alkoholkonsumtion bland alla människor och i synnerhet för ungdomar med hänsyn till en tonårshjärna i otakt.”  </a:t>
            </a:r>
          </a:p>
          <a:p>
            <a:endParaRPr lang="sv-SE" sz="2400" dirty="0"/>
          </a:p>
        </p:txBody>
      </p:sp>
    </p:spTree>
    <p:extLst>
      <p:ext uri="{BB962C8B-B14F-4D97-AF65-F5344CB8AC3E}">
        <p14:creationId xmlns:p14="http://schemas.microsoft.com/office/powerpoint/2010/main" val="24588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2411413" y="476250"/>
            <a:ext cx="4248150" cy="1368425"/>
          </a:xfrm>
          <a:prstGeom prst="rect">
            <a:avLst/>
          </a:prstGeom>
          <a:solidFill>
            <a:schemeClr val="accent1"/>
          </a:solidFill>
          <a:ln w="9525">
            <a:solidFill>
              <a:schemeClr val="accent1"/>
            </a:solidFill>
            <a:miter lim="800000"/>
            <a:headEnd/>
            <a:tailEnd/>
          </a:ln>
          <a:effectLst/>
        </p:spPr>
        <p:txBody>
          <a:bodyPr wrap="none" anchor="ctr"/>
          <a:lstStyle/>
          <a:p>
            <a:pPr algn="ctr"/>
            <a:r>
              <a:rPr lang="sv-SE" sz="3200" b="1" dirty="0">
                <a:solidFill>
                  <a:schemeClr val="bg2"/>
                </a:solidFill>
              </a:rPr>
              <a:t>   </a:t>
            </a:r>
          </a:p>
        </p:txBody>
      </p:sp>
      <p:sp>
        <p:nvSpPr>
          <p:cNvPr id="13317" name="Rectangle 5"/>
          <p:cNvSpPr>
            <a:spLocks noChangeArrowheads="1"/>
          </p:cNvSpPr>
          <p:nvPr/>
        </p:nvSpPr>
        <p:spPr bwMode="auto">
          <a:xfrm>
            <a:off x="2411760" y="2204864"/>
            <a:ext cx="4248150" cy="1346200"/>
          </a:xfrm>
          <a:prstGeom prst="rect">
            <a:avLst/>
          </a:prstGeom>
          <a:solidFill>
            <a:schemeClr val="accent1"/>
          </a:solidFill>
          <a:ln w="9525">
            <a:solidFill>
              <a:schemeClr val="tx1"/>
            </a:solidFill>
            <a:miter lim="800000"/>
            <a:headEnd/>
            <a:tailEnd/>
          </a:ln>
          <a:effectLst/>
        </p:spPr>
        <p:txBody>
          <a:bodyPr wrap="none" anchor="ctr"/>
          <a:lstStyle/>
          <a:p>
            <a:pPr algn="ctr"/>
            <a:r>
              <a:rPr lang="sv-SE" dirty="0"/>
              <a:t> </a:t>
            </a:r>
          </a:p>
          <a:p>
            <a:pPr algn="ctr"/>
            <a:r>
              <a:rPr lang="sv-SE" sz="2400" dirty="0">
                <a:solidFill>
                  <a:schemeClr val="bg2"/>
                </a:solidFill>
              </a:rPr>
              <a:t> </a:t>
            </a:r>
            <a:endParaRPr lang="sv-SE" sz="2000" dirty="0">
              <a:solidFill>
                <a:schemeClr val="bg2"/>
              </a:solidFill>
            </a:endParaRPr>
          </a:p>
        </p:txBody>
      </p:sp>
      <p:sp>
        <p:nvSpPr>
          <p:cNvPr id="13318" name="Rectangle 6"/>
          <p:cNvSpPr>
            <a:spLocks noChangeArrowheads="1"/>
          </p:cNvSpPr>
          <p:nvPr/>
        </p:nvSpPr>
        <p:spPr bwMode="auto">
          <a:xfrm>
            <a:off x="2483768" y="3933056"/>
            <a:ext cx="4248150" cy="1584325"/>
          </a:xfrm>
          <a:prstGeom prst="rect">
            <a:avLst/>
          </a:prstGeom>
          <a:solidFill>
            <a:schemeClr val="accent1"/>
          </a:solidFill>
          <a:ln w="9525">
            <a:solidFill>
              <a:schemeClr val="tx1"/>
            </a:solidFill>
            <a:miter lim="800000"/>
            <a:headEnd/>
            <a:tailEnd/>
          </a:ln>
          <a:effectLst/>
        </p:spPr>
        <p:txBody>
          <a:bodyPr wrap="none" anchor="ctr"/>
          <a:lstStyle/>
          <a:p>
            <a:pPr algn="ctr"/>
            <a:r>
              <a:rPr lang="sv-SE"/>
              <a:t>   </a:t>
            </a:r>
          </a:p>
          <a:p>
            <a:pPr algn="ctr"/>
            <a:endParaRPr lang="sv-SE"/>
          </a:p>
          <a:p>
            <a:pPr algn="ctr"/>
            <a:endParaRPr lang="sv-SE"/>
          </a:p>
          <a:p>
            <a:pPr algn="ctr"/>
            <a:endParaRPr lang="sv-SE"/>
          </a:p>
        </p:txBody>
      </p:sp>
      <p:sp>
        <p:nvSpPr>
          <p:cNvPr id="13319" name="Text Box 7"/>
          <p:cNvSpPr txBox="1">
            <a:spLocks noChangeArrowheads="1"/>
          </p:cNvSpPr>
          <p:nvPr/>
        </p:nvSpPr>
        <p:spPr bwMode="auto">
          <a:xfrm>
            <a:off x="3212120" y="4483418"/>
            <a:ext cx="2759025" cy="400110"/>
          </a:xfrm>
          <a:prstGeom prst="rect">
            <a:avLst/>
          </a:prstGeom>
          <a:noFill/>
          <a:ln w="9525">
            <a:noFill/>
            <a:miter lim="800000"/>
            <a:headEnd/>
            <a:tailEnd/>
          </a:ln>
          <a:effectLst/>
        </p:spPr>
        <p:txBody>
          <a:bodyPr wrap="none">
            <a:spAutoFit/>
          </a:bodyPr>
          <a:lstStyle/>
          <a:p>
            <a:pPr algn="ctr"/>
            <a:r>
              <a:rPr lang="sv-SE" sz="2000" b="1" dirty="0">
                <a:solidFill>
                  <a:schemeClr val="bg1">
                    <a:lumMod val="95000"/>
                    <a:lumOff val="5000"/>
                  </a:schemeClr>
                </a:solidFill>
              </a:rPr>
              <a:t>Skola, Lärare, Tid Fritid</a:t>
            </a:r>
            <a:endParaRPr lang="sv-SE" sz="2000" dirty="0">
              <a:solidFill>
                <a:schemeClr val="bg1">
                  <a:lumMod val="95000"/>
                  <a:lumOff val="5000"/>
                </a:schemeClr>
              </a:solidFill>
            </a:endParaRPr>
          </a:p>
        </p:txBody>
      </p:sp>
      <p:sp>
        <p:nvSpPr>
          <p:cNvPr id="13321" name="Text Box 9"/>
          <p:cNvSpPr txBox="1">
            <a:spLocks noChangeArrowheads="1"/>
          </p:cNvSpPr>
          <p:nvPr/>
        </p:nvSpPr>
        <p:spPr bwMode="auto">
          <a:xfrm>
            <a:off x="2138060" y="4950695"/>
            <a:ext cx="4747197" cy="461665"/>
          </a:xfrm>
          <a:prstGeom prst="rect">
            <a:avLst/>
          </a:prstGeom>
          <a:solidFill>
            <a:schemeClr val="accent1"/>
          </a:solidFill>
          <a:ln w="9525">
            <a:noFill/>
            <a:miter lim="800000"/>
            <a:headEnd/>
            <a:tailEnd/>
          </a:ln>
          <a:effectLst/>
        </p:spPr>
        <p:txBody>
          <a:bodyPr wrap="none">
            <a:spAutoFit/>
          </a:bodyPr>
          <a:lstStyle/>
          <a:p>
            <a:pPr algn="ctr"/>
            <a:r>
              <a:rPr lang="sv-SE" sz="2400" dirty="0">
                <a:solidFill>
                  <a:schemeClr val="bg1">
                    <a:lumMod val="95000"/>
                    <a:lumOff val="5000"/>
                  </a:schemeClr>
                </a:solidFill>
              </a:rPr>
              <a:t>Vilken energi och vilja behöver jag ? </a:t>
            </a:r>
          </a:p>
        </p:txBody>
      </p:sp>
      <p:sp>
        <p:nvSpPr>
          <p:cNvPr id="13322" name="Text Box 10"/>
          <p:cNvSpPr txBox="1">
            <a:spLocks noChangeArrowheads="1"/>
          </p:cNvSpPr>
          <p:nvPr/>
        </p:nvSpPr>
        <p:spPr bwMode="auto">
          <a:xfrm>
            <a:off x="4773613" y="4745038"/>
            <a:ext cx="247650" cy="366712"/>
          </a:xfrm>
          <a:prstGeom prst="rect">
            <a:avLst/>
          </a:prstGeom>
          <a:noFill/>
          <a:ln w="9525">
            <a:noFill/>
            <a:miter lim="800000"/>
            <a:headEnd/>
            <a:tailEnd/>
          </a:ln>
          <a:effectLst/>
        </p:spPr>
        <p:txBody>
          <a:bodyPr wrap="none">
            <a:spAutoFit/>
          </a:bodyPr>
          <a:lstStyle/>
          <a:p>
            <a:pPr algn="ctr"/>
            <a:r>
              <a:rPr lang="sv-SE"/>
              <a:t> </a:t>
            </a:r>
          </a:p>
        </p:txBody>
      </p:sp>
      <p:sp>
        <p:nvSpPr>
          <p:cNvPr id="13324" name="Rectangle 12"/>
          <p:cNvSpPr>
            <a:spLocks noChangeArrowheads="1"/>
          </p:cNvSpPr>
          <p:nvPr/>
        </p:nvSpPr>
        <p:spPr bwMode="auto">
          <a:xfrm>
            <a:off x="2483768" y="5589240"/>
            <a:ext cx="4248150" cy="1008063"/>
          </a:xfrm>
          <a:prstGeom prst="rect">
            <a:avLst/>
          </a:prstGeom>
          <a:solidFill>
            <a:schemeClr val="accent1"/>
          </a:solidFill>
          <a:ln w="9525">
            <a:solidFill>
              <a:schemeClr val="tx1"/>
            </a:solidFill>
            <a:miter lim="800000"/>
            <a:headEnd/>
            <a:tailEnd/>
          </a:ln>
          <a:effectLst/>
        </p:spPr>
        <p:txBody>
          <a:bodyPr wrap="none" anchor="ctr"/>
          <a:lstStyle/>
          <a:p>
            <a:pPr algn="ctr"/>
            <a:r>
              <a:rPr lang="sv-SE" dirty="0">
                <a:solidFill>
                  <a:schemeClr val="bg2"/>
                </a:solidFill>
              </a:rPr>
              <a:t> </a:t>
            </a:r>
          </a:p>
          <a:p>
            <a:r>
              <a:rPr lang="sv-SE" sz="2800" b="1" dirty="0">
                <a:solidFill>
                  <a:schemeClr val="bg2"/>
                </a:solidFill>
              </a:rPr>
              <a:t>    Samhällsuppdraget </a:t>
            </a:r>
          </a:p>
          <a:p>
            <a:r>
              <a:rPr lang="sv-SE" sz="2800" b="1" dirty="0">
                <a:solidFill>
                  <a:schemeClr val="bg2"/>
                </a:solidFill>
              </a:rPr>
              <a:t>    beskrivet i läroplaner</a:t>
            </a:r>
          </a:p>
          <a:p>
            <a:pPr algn="ctr"/>
            <a:endParaRPr lang="sv-SE" sz="2800" dirty="0">
              <a:solidFill>
                <a:schemeClr val="bg2"/>
              </a:solidFill>
            </a:endParaRPr>
          </a:p>
        </p:txBody>
      </p:sp>
      <p:sp>
        <p:nvSpPr>
          <p:cNvPr id="13325" name="Text Box 13"/>
          <p:cNvSpPr txBox="1">
            <a:spLocks noChangeArrowheads="1"/>
          </p:cNvSpPr>
          <p:nvPr/>
        </p:nvSpPr>
        <p:spPr bwMode="auto">
          <a:xfrm>
            <a:off x="2411413" y="455613"/>
            <a:ext cx="1033040" cy="400110"/>
          </a:xfrm>
          <a:prstGeom prst="rect">
            <a:avLst/>
          </a:prstGeom>
          <a:noFill/>
          <a:ln w="9525">
            <a:noFill/>
            <a:miter lim="800000"/>
            <a:headEnd/>
            <a:tailEnd/>
          </a:ln>
          <a:effectLst/>
        </p:spPr>
        <p:txBody>
          <a:bodyPr wrap="none">
            <a:spAutoFit/>
          </a:bodyPr>
          <a:lstStyle/>
          <a:p>
            <a:r>
              <a:rPr lang="sv-SE" sz="2000" b="1" dirty="0">
                <a:solidFill>
                  <a:schemeClr val="bg2"/>
                </a:solidFill>
              </a:rPr>
              <a:t>Produkt</a:t>
            </a:r>
          </a:p>
        </p:txBody>
      </p:sp>
      <p:sp>
        <p:nvSpPr>
          <p:cNvPr id="13326" name="Text Box 14"/>
          <p:cNvSpPr txBox="1">
            <a:spLocks noChangeArrowheads="1"/>
          </p:cNvSpPr>
          <p:nvPr/>
        </p:nvSpPr>
        <p:spPr bwMode="auto">
          <a:xfrm>
            <a:off x="2915816" y="2277799"/>
            <a:ext cx="3403600" cy="1200329"/>
          </a:xfrm>
          <a:prstGeom prst="rect">
            <a:avLst/>
          </a:prstGeom>
          <a:noFill/>
          <a:ln w="9525">
            <a:noFill/>
            <a:miter lim="800000"/>
            <a:headEnd/>
            <a:tailEnd/>
          </a:ln>
          <a:effectLst/>
        </p:spPr>
        <p:txBody>
          <a:bodyPr>
            <a:spAutoFit/>
          </a:bodyPr>
          <a:lstStyle/>
          <a:p>
            <a:r>
              <a:rPr lang="sv-SE" sz="2400" dirty="0">
                <a:solidFill>
                  <a:schemeClr val="bg1">
                    <a:lumMod val="95000"/>
                    <a:lumOff val="5000"/>
                  </a:schemeClr>
                </a:solidFill>
              </a:rPr>
              <a:t>Processen dit – hur bör den utformas? Åtgärder och delmål</a:t>
            </a:r>
          </a:p>
        </p:txBody>
      </p:sp>
      <p:sp>
        <p:nvSpPr>
          <p:cNvPr id="13327" name="Text Box 15"/>
          <p:cNvSpPr txBox="1">
            <a:spLocks noChangeArrowheads="1"/>
          </p:cNvSpPr>
          <p:nvPr/>
        </p:nvSpPr>
        <p:spPr bwMode="auto">
          <a:xfrm>
            <a:off x="2483768" y="4034279"/>
            <a:ext cx="4147884" cy="830997"/>
          </a:xfrm>
          <a:prstGeom prst="rect">
            <a:avLst/>
          </a:prstGeom>
          <a:noFill/>
          <a:ln w="9525">
            <a:noFill/>
            <a:miter lim="800000"/>
            <a:headEnd/>
            <a:tailEnd/>
          </a:ln>
          <a:effectLst/>
        </p:spPr>
        <p:txBody>
          <a:bodyPr wrap="square">
            <a:spAutoFit/>
          </a:bodyPr>
          <a:lstStyle/>
          <a:p>
            <a:r>
              <a:rPr lang="sv-SE" sz="2400" dirty="0">
                <a:solidFill>
                  <a:schemeClr val="bg1">
                    <a:lumMod val="95000"/>
                    <a:lumOff val="5000"/>
                  </a:schemeClr>
                </a:solidFill>
              </a:rPr>
              <a:t>Vilka förutsättningar har jag? </a:t>
            </a:r>
          </a:p>
          <a:p>
            <a:r>
              <a:rPr lang="sv-SE" sz="2400" dirty="0">
                <a:solidFill>
                  <a:schemeClr val="bg1">
                    <a:lumMod val="95000"/>
                    <a:lumOff val="5000"/>
                  </a:schemeClr>
                </a:solidFill>
              </a:rPr>
              <a:t>  </a:t>
            </a:r>
          </a:p>
        </p:txBody>
      </p:sp>
      <p:sp>
        <p:nvSpPr>
          <p:cNvPr id="13329" name="AutoShape 17"/>
          <p:cNvSpPr>
            <a:spLocks noChangeArrowheads="1"/>
          </p:cNvSpPr>
          <p:nvPr/>
        </p:nvSpPr>
        <p:spPr bwMode="auto">
          <a:xfrm rot="10800000">
            <a:off x="6804248" y="-6350"/>
            <a:ext cx="1079500" cy="6864350"/>
          </a:xfrm>
          <a:prstGeom prst="curvedRightArrow">
            <a:avLst>
              <a:gd name="adj1" fmla="val 127176"/>
              <a:gd name="adj2" fmla="val 254353"/>
              <a:gd name="adj3" fmla="val 33333"/>
            </a:avLst>
          </a:prstGeom>
          <a:solidFill>
            <a:schemeClr val="accent1"/>
          </a:solidFill>
          <a:ln w="9525">
            <a:solidFill>
              <a:schemeClr val="tx1"/>
            </a:solidFill>
            <a:miter lim="800000"/>
            <a:headEnd/>
            <a:tailEnd/>
          </a:ln>
          <a:effectLst/>
        </p:spPr>
        <p:txBody>
          <a:bodyPr wrap="none" anchor="ctr"/>
          <a:lstStyle/>
          <a:p>
            <a:endParaRPr lang="sv-SE"/>
          </a:p>
        </p:txBody>
      </p:sp>
      <p:sp>
        <p:nvSpPr>
          <p:cNvPr id="13330" name="AutoShape 18"/>
          <p:cNvSpPr>
            <a:spLocks noChangeArrowheads="1"/>
          </p:cNvSpPr>
          <p:nvPr/>
        </p:nvSpPr>
        <p:spPr bwMode="auto">
          <a:xfrm>
            <a:off x="2051050" y="1125538"/>
            <a:ext cx="288925" cy="2016125"/>
          </a:xfrm>
          <a:prstGeom prst="curvedRightArrow">
            <a:avLst>
              <a:gd name="adj1" fmla="val 139560"/>
              <a:gd name="adj2" fmla="val 279121"/>
              <a:gd name="adj3" fmla="val 33333"/>
            </a:avLst>
          </a:prstGeom>
          <a:solidFill>
            <a:schemeClr val="accent1"/>
          </a:solidFill>
          <a:ln w="9525">
            <a:solidFill>
              <a:schemeClr val="tx1"/>
            </a:solidFill>
            <a:miter lim="800000"/>
            <a:headEnd/>
            <a:tailEnd/>
          </a:ln>
          <a:effectLst/>
        </p:spPr>
        <p:txBody>
          <a:bodyPr wrap="none" anchor="ctr"/>
          <a:lstStyle/>
          <a:p>
            <a:endParaRPr lang="sv-SE"/>
          </a:p>
        </p:txBody>
      </p:sp>
      <p:sp>
        <p:nvSpPr>
          <p:cNvPr id="13331" name="AutoShape 19"/>
          <p:cNvSpPr>
            <a:spLocks noChangeArrowheads="1"/>
          </p:cNvSpPr>
          <p:nvPr/>
        </p:nvSpPr>
        <p:spPr bwMode="auto">
          <a:xfrm>
            <a:off x="2051050" y="3141663"/>
            <a:ext cx="288925" cy="1871662"/>
          </a:xfrm>
          <a:prstGeom prst="curvedRightArrow">
            <a:avLst>
              <a:gd name="adj1" fmla="val 129560"/>
              <a:gd name="adj2" fmla="val 259121"/>
              <a:gd name="adj3" fmla="val 33333"/>
            </a:avLst>
          </a:prstGeom>
          <a:solidFill>
            <a:schemeClr val="accent1"/>
          </a:solidFill>
          <a:ln w="9525">
            <a:solidFill>
              <a:schemeClr val="tx1"/>
            </a:solidFill>
            <a:miter lim="800000"/>
            <a:headEnd/>
            <a:tailEnd/>
          </a:ln>
          <a:effectLst/>
        </p:spPr>
        <p:txBody>
          <a:bodyPr wrap="none" anchor="ctr"/>
          <a:lstStyle/>
          <a:p>
            <a:endParaRPr lang="sv-SE"/>
          </a:p>
        </p:txBody>
      </p:sp>
      <p:sp>
        <p:nvSpPr>
          <p:cNvPr id="20" name="textruta 19"/>
          <p:cNvSpPr txBox="1"/>
          <p:nvPr/>
        </p:nvSpPr>
        <p:spPr>
          <a:xfrm>
            <a:off x="2699792" y="908720"/>
            <a:ext cx="3342582" cy="830997"/>
          </a:xfrm>
          <a:prstGeom prst="rect">
            <a:avLst/>
          </a:prstGeom>
          <a:noFill/>
        </p:spPr>
        <p:txBody>
          <a:bodyPr wrap="none" rtlCol="0">
            <a:spAutoFit/>
          </a:bodyPr>
          <a:lstStyle/>
          <a:p>
            <a:r>
              <a:rPr lang="sv-SE" sz="2400" b="1" dirty="0">
                <a:solidFill>
                  <a:schemeClr val="bg1">
                    <a:lumMod val="95000"/>
                    <a:lumOff val="5000"/>
                  </a:schemeClr>
                </a:solidFill>
              </a:rPr>
              <a:t>Detta gör jag när jag är</a:t>
            </a:r>
          </a:p>
          <a:p>
            <a:r>
              <a:rPr lang="sv-SE" sz="2400" b="1" dirty="0">
                <a:solidFill>
                  <a:schemeClr val="bg1">
                    <a:lumMod val="95000"/>
                    <a:lumOff val="5000"/>
                  </a:schemeClr>
                </a:solidFill>
              </a:rPr>
              <a:t>25 år!</a:t>
            </a:r>
          </a:p>
        </p:txBody>
      </p:sp>
      <p:sp>
        <p:nvSpPr>
          <p:cNvPr id="19" name="textruta 18"/>
          <p:cNvSpPr txBox="1"/>
          <p:nvPr/>
        </p:nvSpPr>
        <p:spPr>
          <a:xfrm>
            <a:off x="7596336" y="1700808"/>
            <a:ext cx="245580" cy="461665"/>
          </a:xfrm>
          <a:prstGeom prst="rect">
            <a:avLst/>
          </a:prstGeom>
          <a:noFill/>
        </p:spPr>
        <p:txBody>
          <a:bodyPr wrap="none" rtlCol="0">
            <a:spAutoFit/>
          </a:bodyPr>
          <a:lstStyle/>
          <a:p>
            <a:r>
              <a:rPr lang="sv-SE" sz="2400" dirty="0"/>
              <a:t> </a:t>
            </a:r>
          </a:p>
        </p:txBody>
      </p:sp>
      <p:sp>
        <p:nvSpPr>
          <p:cNvPr id="21" name="textruta 20"/>
          <p:cNvSpPr txBox="1"/>
          <p:nvPr/>
        </p:nvSpPr>
        <p:spPr>
          <a:xfrm>
            <a:off x="539552" y="2780928"/>
            <a:ext cx="245580" cy="461665"/>
          </a:xfrm>
          <a:prstGeom prst="rect">
            <a:avLst/>
          </a:prstGeom>
          <a:noFill/>
        </p:spPr>
        <p:txBody>
          <a:bodyPr wrap="none" rtlCol="0">
            <a:spAutoFit/>
          </a:bodyPr>
          <a:lstStyle/>
          <a:p>
            <a:r>
              <a:rPr lang="sv-SE" sz="2400" dirty="0"/>
              <a:t> </a:t>
            </a:r>
          </a:p>
        </p:txBody>
      </p:sp>
      <p:sp>
        <p:nvSpPr>
          <p:cNvPr id="22" name="textruta 21"/>
          <p:cNvSpPr txBox="1"/>
          <p:nvPr/>
        </p:nvSpPr>
        <p:spPr>
          <a:xfrm>
            <a:off x="7308304" y="2780928"/>
            <a:ext cx="256802" cy="523220"/>
          </a:xfrm>
          <a:prstGeom prst="rect">
            <a:avLst/>
          </a:prstGeom>
          <a:noFill/>
        </p:spPr>
        <p:txBody>
          <a:bodyPr wrap="none" rtlCol="0">
            <a:spAutoFit/>
          </a:bodyPr>
          <a:lstStyle/>
          <a:p>
            <a:r>
              <a:rPr lang="sv-SE" sz="2800" dirty="0"/>
              <a:t> </a:t>
            </a:r>
          </a:p>
        </p:txBody>
      </p:sp>
      <p:sp>
        <p:nvSpPr>
          <p:cNvPr id="23" name="textruta 22"/>
          <p:cNvSpPr txBox="1"/>
          <p:nvPr/>
        </p:nvSpPr>
        <p:spPr>
          <a:xfrm>
            <a:off x="1043608" y="4077072"/>
            <a:ext cx="306494" cy="461665"/>
          </a:xfrm>
          <a:prstGeom prst="rect">
            <a:avLst/>
          </a:prstGeom>
          <a:noFill/>
        </p:spPr>
        <p:txBody>
          <a:bodyPr wrap="none" rtlCol="0">
            <a:spAutoFit/>
          </a:bodyPr>
          <a:lstStyle/>
          <a:p>
            <a:r>
              <a:rPr lang="sv-SE" sz="2400" dirty="0"/>
              <a:t>  </a:t>
            </a:r>
          </a:p>
        </p:txBody>
      </p:sp>
    </p:spTree>
    <p:extLst>
      <p:ext uri="{BB962C8B-B14F-4D97-AF65-F5344CB8AC3E}">
        <p14:creationId xmlns:p14="http://schemas.microsoft.com/office/powerpoint/2010/main" val="2332960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24"/>
                                        </p:tgtEl>
                                        <p:attrNameLst>
                                          <p:attrName>style.visibility</p:attrName>
                                        </p:attrNameLst>
                                      </p:cBhvr>
                                      <p:to>
                                        <p:strVal val="visible"/>
                                      </p:to>
                                    </p:set>
                                    <p:animEffect transition="in" filter="fade">
                                      <p:cBhvr>
                                        <p:cTn id="7" dur="500"/>
                                        <p:tgtEl>
                                          <p:spTgt spid="133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fade">
                                      <p:cBhvr>
                                        <p:cTn id="12" dur="500"/>
                                        <p:tgtEl>
                                          <p:spTgt spid="133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29"/>
                                        </p:tgtEl>
                                        <p:attrNameLst>
                                          <p:attrName>style.visibility</p:attrName>
                                        </p:attrNameLst>
                                      </p:cBhvr>
                                      <p:to>
                                        <p:strVal val="visible"/>
                                      </p:to>
                                    </p:set>
                                    <p:animEffect transition="in" filter="fade">
                                      <p:cBhvr>
                                        <p:cTn id="17" dur="500"/>
                                        <p:tgtEl>
                                          <p:spTgt spid="133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7"/>
                                        </p:tgtEl>
                                        <p:attrNameLst>
                                          <p:attrName>style.visibility</p:attrName>
                                        </p:attrNameLst>
                                      </p:cBhvr>
                                      <p:to>
                                        <p:strVal val="visible"/>
                                      </p:to>
                                    </p:set>
                                    <p:animEffect transition="in" filter="fade">
                                      <p:cBhvr>
                                        <p:cTn id="22" dur="500"/>
                                        <p:tgtEl>
                                          <p:spTgt spid="1331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331"/>
                                        </p:tgtEl>
                                        <p:attrNameLst>
                                          <p:attrName>style.visibility</p:attrName>
                                        </p:attrNameLst>
                                      </p:cBhvr>
                                      <p:to>
                                        <p:strVal val="visible"/>
                                      </p:to>
                                    </p:set>
                                    <p:animEffect transition="in" filter="fade">
                                      <p:cBhvr>
                                        <p:cTn id="31" dur="500"/>
                                        <p:tgtEl>
                                          <p:spTgt spid="13331"/>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318"/>
                                        </p:tgtEl>
                                        <p:attrNameLst>
                                          <p:attrName>style.visibility</p:attrName>
                                        </p:attrNameLst>
                                      </p:cBhvr>
                                      <p:to>
                                        <p:strVal val="visible"/>
                                      </p:to>
                                    </p:set>
                                    <p:anim calcmode="lin" valueType="num">
                                      <p:cBhvr additive="base">
                                        <p:cTn id="36" dur="500" fill="hold"/>
                                        <p:tgtEl>
                                          <p:spTgt spid="13318"/>
                                        </p:tgtEl>
                                        <p:attrNameLst>
                                          <p:attrName>ppt_x</p:attrName>
                                        </p:attrNameLst>
                                      </p:cBhvr>
                                      <p:tavLst>
                                        <p:tav tm="0">
                                          <p:val>
                                            <p:strVal val="#ppt_x"/>
                                          </p:val>
                                        </p:tav>
                                        <p:tav tm="100000">
                                          <p:val>
                                            <p:strVal val="#ppt_x"/>
                                          </p:val>
                                        </p:tav>
                                      </p:tavLst>
                                    </p:anim>
                                    <p:anim calcmode="lin" valueType="num">
                                      <p:cBhvr additive="base">
                                        <p:cTn id="37" dur="500" fill="hold"/>
                                        <p:tgtEl>
                                          <p:spTgt spid="13318"/>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3321"/>
                                        </p:tgtEl>
                                        <p:attrNameLst>
                                          <p:attrName>style.visibility</p:attrName>
                                        </p:attrNameLst>
                                      </p:cBhvr>
                                      <p:to>
                                        <p:strVal val="visible"/>
                                      </p:to>
                                    </p:set>
                                    <p:anim calcmode="lin" valueType="num">
                                      <p:cBhvr additive="base">
                                        <p:cTn id="42" dur="500" fill="hold"/>
                                        <p:tgtEl>
                                          <p:spTgt spid="13321"/>
                                        </p:tgtEl>
                                        <p:attrNameLst>
                                          <p:attrName>ppt_x</p:attrName>
                                        </p:attrNameLst>
                                      </p:cBhvr>
                                      <p:tavLst>
                                        <p:tav tm="0">
                                          <p:val>
                                            <p:strVal val="#ppt_x"/>
                                          </p:val>
                                        </p:tav>
                                        <p:tav tm="100000">
                                          <p:val>
                                            <p:strVal val="#ppt_x"/>
                                          </p:val>
                                        </p:tav>
                                      </p:tavLst>
                                    </p:anim>
                                    <p:anim calcmode="lin" valueType="num">
                                      <p:cBhvr additive="base">
                                        <p:cTn id="43" dur="500" fill="hold"/>
                                        <p:tgtEl>
                                          <p:spTgt spid="133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7" grpId="0" animBg="1"/>
      <p:bldP spid="13318" grpId="0" animBg="1"/>
      <p:bldP spid="13321" grpId="0" animBg="1"/>
      <p:bldP spid="13324" grpId="0" animBg="1"/>
      <p:bldP spid="13329" grpId="0" animBg="1"/>
      <p:bldP spid="13330" grpId="0" animBg="1"/>
      <p:bldP spid="1333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0"/>
            <a:ext cx="8229600" cy="1143000"/>
          </a:xfrm>
        </p:spPr>
        <p:txBody>
          <a:bodyPr>
            <a:normAutofit/>
          </a:bodyPr>
          <a:lstStyle/>
          <a:p>
            <a:r>
              <a:rPr lang="sv-SE" dirty="0"/>
              <a:t>Hur formas elevens lärande?  </a:t>
            </a:r>
          </a:p>
        </p:txBody>
      </p:sp>
      <p:sp>
        <p:nvSpPr>
          <p:cNvPr id="3" name="Platshållare för innehåll 2"/>
          <p:cNvSpPr>
            <a:spLocks noGrp="1"/>
          </p:cNvSpPr>
          <p:nvPr>
            <p:ph idx="1"/>
          </p:nvPr>
        </p:nvSpPr>
        <p:spPr>
          <a:xfrm>
            <a:off x="467544" y="1601416"/>
            <a:ext cx="8352928" cy="5256584"/>
          </a:xfrm>
        </p:spPr>
        <p:txBody>
          <a:bodyPr>
            <a:normAutofit fontScale="55000" lnSpcReduction="20000"/>
          </a:bodyPr>
          <a:lstStyle/>
          <a:p>
            <a:r>
              <a:rPr lang="sv-SE" b="1" i="1" dirty="0"/>
              <a:t>Planering av</a:t>
            </a:r>
            <a:r>
              <a:rPr lang="sv-SE" b="1" dirty="0"/>
              <a:t>	</a:t>
            </a:r>
            <a:r>
              <a:rPr lang="sv-SE" dirty="0"/>
              <a:t>Planera vad som	Hur koppla ihop elevens erfarenheter,</a:t>
            </a:r>
          </a:p>
          <a:p>
            <a:r>
              <a:rPr lang="sv-SE" b="1" i="1" dirty="0"/>
              <a:t>undervisningen</a:t>
            </a:r>
            <a:r>
              <a:rPr lang="sv-SE" dirty="0"/>
              <a:t>	ska läras ut		frågor och behov med måldokumenten</a:t>
            </a:r>
          </a:p>
          <a:p>
            <a:r>
              <a:rPr lang="sv-SE" b="1" dirty="0"/>
              <a:t> </a:t>
            </a:r>
            <a:endParaRPr lang="sv-SE" dirty="0"/>
          </a:p>
          <a:p>
            <a:r>
              <a:rPr lang="sv-SE" b="1" dirty="0"/>
              <a:t>Mål	</a:t>
            </a:r>
            <a:r>
              <a:rPr lang="sv-SE" dirty="0"/>
              <a:t>	Memorering av	Förståelse av elevens värld med hjälp </a:t>
            </a:r>
          </a:p>
          <a:p>
            <a:pPr lvl="4">
              <a:buNone/>
            </a:pPr>
            <a:r>
              <a:rPr lang="sv-SE" sz="3000" dirty="0"/>
              <a:t>           </a:t>
            </a:r>
            <a:r>
              <a:rPr lang="sv-SE" sz="2500" dirty="0"/>
              <a:t>fakta därefter	</a:t>
            </a:r>
            <a:r>
              <a:rPr lang="sv-SE" sz="2900" dirty="0"/>
              <a:t>av fakta</a:t>
            </a:r>
          </a:p>
          <a:p>
            <a:r>
              <a:rPr lang="sv-SE" dirty="0"/>
              <a:t>		förståelse		</a:t>
            </a:r>
          </a:p>
          <a:p>
            <a:r>
              <a:rPr lang="sv-SE" b="1" dirty="0"/>
              <a:t> </a:t>
            </a:r>
            <a:endParaRPr lang="sv-SE" dirty="0"/>
          </a:p>
          <a:p>
            <a:r>
              <a:rPr lang="sv-SE" b="1" dirty="0"/>
              <a:t>Behovs- 	</a:t>
            </a:r>
            <a:r>
              <a:rPr lang="sv-SE" dirty="0"/>
              <a:t>Kursplanens behov	Elevens behov och samhällets</a:t>
            </a:r>
          </a:p>
          <a:p>
            <a:r>
              <a:rPr lang="sv-SE" b="1" dirty="0"/>
              <a:t>Tillfredställelse	s</a:t>
            </a:r>
            <a:r>
              <a:rPr lang="sv-SE" dirty="0"/>
              <a:t>amhällets behov	</a:t>
            </a:r>
            <a:r>
              <a:rPr lang="sv-SE" dirty="0" err="1"/>
              <a:t>behov</a:t>
            </a:r>
            <a:endParaRPr lang="sv-SE" dirty="0"/>
          </a:p>
          <a:p>
            <a:r>
              <a:rPr lang="sv-SE" b="1" dirty="0"/>
              <a:t> </a:t>
            </a:r>
            <a:endParaRPr lang="sv-SE" dirty="0"/>
          </a:p>
          <a:p>
            <a:r>
              <a:rPr lang="sv-SE" b="1" dirty="0"/>
              <a:t>Strategi	</a:t>
            </a:r>
            <a:r>
              <a:rPr lang="sv-SE" dirty="0"/>
              <a:t>Att finna problem	Elevens tolkning av sin omvärld</a:t>
            </a:r>
          </a:p>
          <a:p>
            <a:r>
              <a:rPr lang="sv-SE" dirty="0"/>
              <a:t>		som passar givna	grund för ledning av elevens</a:t>
            </a:r>
          </a:p>
          <a:p>
            <a:r>
              <a:rPr lang="sv-SE" b="1" dirty="0"/>
              <a:t>	 </a:t>
            </a:r>
            <a:r>
              <a:rPr lang="sv-SE" dirty="0"/>
              <a:t>	fakta</a:t>
            </a:r>
            <a:r>
              <a:rPr lang="sv-SE" b="1" dirty="0"/>
              <a:t>		</a:t>
            </a:r>
            <a:r>
              <a:rPr lang="sv-SE" dirty="0"/>
              <a:t>utvecklingsprocess</a:t>
            </a:r>
          </a:p>
          <a:p>
            <a:r>
              <a:rPr lang="sv-SE" b="1" dirty="0"/>
              <a:t> </a:t>
            </a:r>
            <a:endParaRPr lang="sv-SE" dirty="0"/>
          </a:p>
          <a:p>
            <a:r>
              <a:rPr lang="sv-SE" b="1" dirty="0"/>
              <a:t>Lärande	</a:t>
            </a:r>
            <a:r>
              <a:rPr lang="sv-SE" dirty="0"/>
              <a:t>Formellt		</a:t>
            </a:r>
            <a:r>
              <a:rPr lang="sv-SE" dirty="0" err="1"/>
              <a:t>Formellt</a:t>
            </a:r>
            <a:r>
              <a:rPr lang="sv-SE" dirty="0"/>
              <a:t>, informellt och icke formellt </a:t>
            </a:r>
          </a:p>
          <a:p>
            <a:r>
              <a:rPr lang="sv-SE" b="1" dirty="0"/>
              <a:t> </a:t>
            </a:r>
            <a:endParaRPr lang="sv-SE" dirty="0"/>
          </a:p>
          <a:p>
            <a:r>
              <a:rPr lang="sv-SE" b="1" dirty="0"/>
              <a:t>Fokus</a:t>
            </a:r>
            <a:r>
              <a:rPr lang="sv-SE" dirty="0"/>
              <a:t>	                     Planering av lektioner	Planering av elevers inlärning</a:t>
            </a:r>
          </a:p>
          <a:p>
            <a:r>
              <a:rPr lang="sv-SE" dirty="0"/>
              <a:t> </a:t>
            </a:r>
          </a:p>
          <a:p>
            <a:r>
              <a:rPr lang="sv-SE" dirty="0"/>
              <a:t>	 	Kursmoment i                 Utveckling av individens kulturella,   </a:t>
            </a:r>
          </a:p>
          <a:p>
            <a:pPr lvl="4">
              <a:buNone/>
            </a:pPr>
            <a:r>
              <a:rPr lang="sv-SE" sz="2500" dirty="0"/>
              <a:t>              ämnet                             Sociala, kommunikativa och </a:t>
            </a:r>
            <a:r>
              <a:rPr lang="sv-SE" sz="2900" dirty="0"/>
              <a:t>                                                                    </a:t>
            </a:r>
          </a:p>
          <a:p>
            <a:r>
              <a:rPr lang="sv-SE" sz="2900" dirty="0"/>
              <a:t>			</a:t>
            </a:r>
            <a:r>
              <a:rPr lang="sv-SE" dirty="0"/>
              <a:t>	kunskapande förmågor och kunskaper</a:t>
            </a:r>
          </a:p>
          <a:p>
            <a:r>
              <a:rPr lang="sv-SE" dirty="0"/>
              <a:t>		</a:t>
            </a:r>
          </a:p>
          <a:p>
            <a:r>
              <a:rPr lang="sv-SE" b="1" dirty="0"/>
              <a:t>Utgångspunkt</a:t>
            </a:r>
            <a:r>
              <a:rPr lang="sv-SE" dirty="0"/>
              <a:t>	Lärarperspektivet	Elevens perspektiv</a:t>
            </a:r>
          </a:p>
          <a:p>
            <a:endParaRPr lang="sv-SE" dirty="0"/>
          </a:p>
        </p:txBody>
      </p:sp>
      <p:sp>
        <p:nvSpPr>
          <p:cNvPr id="4" name="textruta 3"/>
          <p:cNvSpPr txBox="1"/>
          <p:nvPr/>
        </p:nvSpPr>
        <p:spPr>
          <a:xfrm>
            <a:off x="2339752" y="1124744"/>
            <a:ext cx="439248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err="1">
                <a:ln>
                  <a:noFill/>
                </a:ln>
                <a:solidFill>
                  <a:prstClr val="black"/>
                </a:solidFill>
                <a:effectLst/>
                <a:uLnTx/>
                <a:uFillTx/>
                <a:latin typeface="Constantia"/>
                <a:ea typeface="+mn-ea"/>
                <a:cs typeface="+mn-cs"/>
              </a:rPr>
              <a:t>Essentialism</a:t>
            </a:r>
            <a:r>
              <a:rPr kumimoji="0" lang="sv-SE" sz="1800" b="0" i="0" u="none" strike="noStrike" kern="1200" cap="none" spc="0" normalizeH="0" baseline="0" noProof="0" dirty="0">
                <a:ln>
                  <a:noFill/>
                </a:ln>
                <a:solidFill>
                  <a:prstClr val="black"/>
                </a:solidFill>
                <a:effectLst/>
                <a:uLnTx/>
                <a:uFillTx/>
                <a:latin typeface="Constantia"/>
                <a:ea typeface="+mn-ea"/>
                <a:cs typeface="+mn-cs"/>
              </a:rPr>
              <a:t>             </a:t>
            </a:r>
            <a:r>
              <a:rPr kumimoji="0" lang="sv-SE" sz="1800" b="0" i="0" u="none" strike="noStrike" kern="1200" cap="none" spc="0" normalizeH="0" baseline="0" noProof="0" dirty="0" err="1">
                <a:ln>
                  <a:noFill/>
                </a:ln>
                <a:solidFill>
                  <a:prstClr val="black"/>
                </a:solidFill>
                <a:effectLst/>
                <a:uLnTx/>
                <a:uFillTx/>
                <a:latin typeface="Constantia"/>
                <a:ea typeface="+mn-ea"/>
                <a:cs typeface="+mn-cs"/>
              </a:rPr>
              <a:t>Rekonstruktivism</a:t>
            </a:r>
            <a:r>
              <a:rPr kumimoji="0" lang="sv-SE" sz="1800" b="0" i="0" u="none" strike="noStrike" kern="1200" cap="none" spc="0" normalizeH="0" baseline="0" noProof="0" dirty="0">
                <a:ln>
                  <a:noFill/>
                </a:ln>
                <a:solidFill>
                  <a:prstClr val="black"/>
                </a:solidFill>
                <a:effectLst/>
                <a:uLnTx/>
                <a:uFillTx/>
                <a:latin typeface="Constantia"/>
                <a:ea typeface="+mn-ea"/>
                <a:cs typeface="+mn-cs"/>
              </a:rPr>
              <a:t>	</a:t>
            </a:r>
          </a:p>
        </p:txBody>
      </p:sp>
    </p:spTree>
    <p:extLst>
      <p:ext uri="{BB962C8B-B14F-4D97-AF65-F5344CB8AC3E}">
        <p14:creationId xmlns:p14="http://schemas.microsoft.com/office/powerpoint/2010/main" val="245360371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pPr algn="ctr"/>
            <a:r>
              <a:rPr lang="sv-SE" dirty="0"/>
              <a:t>Referenser</a:t>
            </a:r>
          </a:p>
        </p:txBody>
      </p:sp>
      <p:sp>
        <p:nvSpPr>
          <p:cNvPr id="7" name="Platshållare för innehåll 6"/>
          <p:cNvSpPr>
            <a:spLocks noGrp="1"/>
          </p:cNvSpPr>
          <p:nvPr>
            <p:ph idx="1"/>
          </p:nvPr>
        </p:nvSpPr>
        <p:spPr/>
        <p:txBody>
          <a:bodyPr/>
          <a:lstStyle/>
          <a:p>
            <a:r>
              <a:rPr lang="sv-SE" dirty="0">
                <a:hlinkClick r:id="rId2"/>
              </a:rPr>
              <a:t>www.thinkbeforedrink.eu</a:t>
            </a:r>
            <a:endParaRPr lang="sv-SE" dirty="0"/>
          </a:p>
          <a:p>
            <a:r>
              <a:rPr lang="sv-SE" dirty="0"/>
              <a:t>Accent IOGT-NTO:s tidning om droger och nykterhet</a:t>
            </a:r>
          </a:p>
          <a:p>
            <a:r>
              <a:rPr lang="sv-SE" dirty="0"/>
              <a:t>CAN , Centralförbundet för alkohol- och narkotikaupplysning</a:t>
            </a:r>
          </a:p>
          <a:p>
            <a:r>
              <a:rPr lang="sv-SE" dirty="0" err="1"/>
              <a:t>Sv</a:t>
            </a:r>
            <a:r>
              <a:rPr lang="sv-SE" dirty="0"/>
              <a:t> Radio Pyramiden</a:t>
            </a:r>
          </a:p>
          <a:p>
            <a:endParaRPr lang="sv-SE" dirty="0"/>
          </a:p>
        </p:txBody>
      </p:sp>
      <p:sp>
        <p:nvSpPr>
          <p:cNvPr id="2" name="Platshållare för sidfot 1"/>
          <p:cNvSpPr>
            <a:spLocks noGrp="1"/>
          </p:cNvSpPr>
          <p:nvPr>
            <p:ph type="ftr" sz="quarter" idx="11"/>
          </p:nvPr>
        </p:nvSpPr>
        <p:spPr/>
        <p:txBody>
          <a:bodyPr/>
          <a:lstStyle/>
          <a:p>
            <a:r>
              <a:rPr lang="en-US"/>
              <a:t>Think before drink, Gävle May 30, 2014</a:t>
            </a:r>
          </a:p>
        </p:txBody>
      </p:sp>
    </p:spTree>
    <p:extLst>
      <p:ext uri="{BB962C8B-B14F-4D97-AF65-F5344CB8AC3E}">
        <p14:creationId xmlns:p14="http://schemas.microsoft.com/office/powerpoint/2010/main" val="4262456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normAutofit fontScale="90000"/>
          </a:bodyPr>
          <a:lstStyle/>
          <a:p>
            <a:r>
              <a:rPr lang="sv-SE" sz="3600" dirty="0"/>
              <a:t>Global </a:t>
            </a:r>
            <a:r>
              <a:rPr lang="sv-SE" sz="3600" dirty="0" err="1"/>
              <a:t>education</a:t>
            </a:r>
            <a:r>
              <a:rPr lang="sv-SE" sz="3600" dirty="0"/>
              <a:t> reform </a:t>
            </a:r>
            <a:r>
              <a:rPr lang="sv-SE" sz="3600" dirty="0" err="1"/>
              <a:t>movement</a:t>
            </a:r>
            <a:r>
              <a:rPr lang="sv-SE" sz="3600" dirty="0"/>
              <a:t> Pasi Sahlberg, Ed prof. </a:t>
            </a:r>
            <a:r>
              <a:rPr lang="sv-SE" sz="3600" dirty="0" err="1"/>
              <a:t>Harward</a:t>
            </a:r>
            <a:r>
              <a:rPr lang="sv-SE" sz="3600" dirty="0"/>
              <a:t> </a:t>
            </a:r>
            <a:endParaRPr lang="sv-SE" dirty="0"/>
          </a:p>
        </p:txBody>
      </p:sp>
      <p:sp>
        <p:nvSpPr>
          <p:cNvPr id="5" name="Platshållare för text 4"/>
          <p:cNvSpPr>
            <a:spLocks noGrp="1"/>
          </p:cNvSpPr>
          <p:nvPr>
            <p:ph type="body" idx="1"/>
          </p:nvPr>
        </p:nvSpPr>
        <p:spPr/>
        <p:txBody>
          <a:bodyPr>
            <a:normAutofit/>
          </a:bodyPr>
          <a:lstStyle/>
          <a:p>
            <a:r>
              <a:rPr lang="sv-SE" sz="2800" dirty="0"/>
              <a:t>GERM</a:t>
            </a:r>
          </a:p>
        </p:txBody>
      </p:sp>
      <p:sp>
        <p:nvSpPr>
          <p:cNvPr id="6" name="Platshållare för text 5"/>
          <p:cNvSpPr>
            <a:spLocks noGrp="1"/>
          </p:cNvSpPr>
          <p:nvPr>
            <p:ph type="body" sz="half" idx="3"/>
          </p:nvPr>
        </p:nvSpPr>
        <p:spPr/>
        <p:txBody>
          <a:bodyPr>
            <a:normAutofit/>
          </a:bodyPr>
          <a:lstStyle/>
          <a:p>
            <a:r>
              <a:rPr lang="sv-SE" sz="2800" dirty="0"/>
              <a:t>ATT LEDA LÄRANDE</a:t>
            </a:r>
          </a:p>
        </p:txBody>
      </p:sp>
      <p:sp>
        <p:nvSpPr>
          <p:cNvPr id="3" name="Platshållare för innehåll 2"/>
          <p:cNvSpPr>
            <a:spLocks noGrp="1"/>
          </p:cNvSpPr>
          <p:nvPr>
            <p:ph sz="quarter" idx="2"/>
          </p:nvPr>
        </p:nvSpPr>
        <p:spPr/>
        <p:txBody>
          <a:bodyPr>
            <a:normAutofit fontScale="85000" lnSpcReduction="10000"/>
          </a:bodyPr>
          <a:lstStyle/>
          <a:p>
            <a:r>
              <a:rPr lang="sv-SE" dirty="0"/>
              <a:t>Lärande för tester, nat. Prov PISA</a:t>
            </a:r>
          </a:p>
          <a:p>
            <a:r>
              <a:rPr lang="sv-SE" dirty="0" err="1"/>
              <a:t>UrsprunG</a:t>
            </a:r>
            <a:r>
              <a:rPr lang="sv-SE" dirty="0"/>
              <a:t> från USA</a:t>
            </a:r>
          </a:p>
          <a:p>
            <a:r>
              <a:rPr lang="sv-SE" dirty="0"/>
              <a:t>Ämnesinriktat kunskapsinnehåll</a:t>
            </a:r>
          </a:p>
          <a:p>
            <a:r>
              <a:rPr lang="sv-SE" dirty="0" err="1"/>
              <a:t>Standariseriat</a:t>
            </a:r>
            <a:r>
              <a:rPr lang="sv-SE" dirty="0"/>
              <a:t>- samma slutnivå för alla</a:t>
            </a:r>
          </a:p>
          <a:p>
            <a:r>
              <a:rPr lang="sv-SE" dirty="0"/>
              <a:t>Framkallar  </a:t>
            </a:r>
            <a:r>
              <a:rPr lang="sv-SE" dirty="0" err="1"/>
              <a:t>förtest</a:t>
            </a:r>
            <a:r>
              <a:rPr lang="sv-SE" dirty="0"/>
              <a:t>  panik</a:t>
            </a:r>
          </a:p>
          <a:p>
            <a:r>
              <a:rPr lang="sv-SE" dirty="0" err="1"/>
              <a:t>Ideer</a:t>
            </a:r>
            <a:r>
              <a:rPr lang="sv-SE" dirty="0"/>
              <a:t> från affärsvärlden</a:t>
            </a:r>
          </a:p>
          <a:p>
            <a:r>
              <a:rPr lang="sv-SE" dirty="0"/>
              <a:t>Testresultat på rankninglistor</a:t>
            </a:r>
          </a:p>
          <a:p>
            <a:r>
              <a:rPr lang="sv-SE" dirty="0"/>
              <a:t>Skäms och skuldbelägg</a:t>
            </a:r>
          </a:p>
          <a:p>
            <a:r>
              <a:rPr lang="sv-SE" dirty="0"/>
              <a:t>Tävlingsbaserat</a:t>
            </a:r>
          </a:p>
        </p:txBody>
      </p:sp>
      <p:sp>
        <p:nvSpPr>
          <p:cNvPr id="2" name="Platshållare för innehåll 1"/>
          <p:cNvSpPr>
            <a:spLocks noGrp="1"/>
          </p:cNvSpPr>
          <p:nvPr>
            <p:ph sz="quarter" idx="4"/>
          </p:nvPr>
        </p:nvSpPr>
        <p:spPr/>
        <p:txBody>
          <a:bodyPr>
            <a:normAutofit fontScale="85000" lnSpcReduction="10000"/>
          </a:bodyPr>
          <a:lstStyle/>
          <a:p>
            <a:r>
              <a:rPr lang="sv-SE" dirty="0"/>
              <a:t>Lärande för individens utveckling</a:t>
            </a:r>
          </a:p>
          <a:p>
            <a:r>
              <a:rPr lang="sv-SE" dirty="0"/>
              <a:t>Finländsk modell</a:t>
            </a:r>
          </a:p>
          <a:p>
            <a:r>
              <a:rPr lang="sv-SE" dirty="0"/>
              <a:t>Utveckling av individens lärande</a:t>
            </a:r>
          </a:p>
          <a:p>
            <a:r>
              <a:rPr lang="sv-SE" dirty="0" err="1"/>
              <a:t>iSkräddarsy</a:t>
            </a:r>
            <a:r>
              <a:rPr lang="sv-SE" dirty="0"/>
              <a:t> – var och en är olika</a:t>
            </a:r>
          </a:p>
          <a:p>
            <a:r>
              <a:rPr lang="sv-SE" dirty="0" err="1"/>
              <a:t>Indivduell</a:t>
            </a:r>
            <a:r>
              <a:rPr lang="sv-SE" dirty="0"/>
              <a:t> inlärningsfart</a:t>
            </a:r>
          </a:p>
          <a:p>
            <a:r>
              <a:rPr lang="sv-SE" dirty="0"/>
              <a:t>Barnet som inspiration för förändring</a:t>
            </a:r>
          </a:p>
          <a:p>
            <a:r>
              <a:rPr lang="sv-SE" dirty="0"/>
              <a:t>Dela utvärderingen personligt</a:t>
            </a:r>
          </a:p>
          <a:p>
            <a:r>
              <a:rPr lang="sv-SE" dirty="0"/>
              <a:t> Fira framgångar</a:t>
            </a:r>
          </a:p>
          <a:p>
            <a:r>
              <a:rPr lang="sv-SE" dirty="0"/>
              <a:t>Öppet samarbete</a:t>
            </a:r>
          </a:p>
        </p:txBody>
      </p:sp>
      <p:sp>
        <p:nvSpPr>
          <p:cNvPr id="7" name="Platshållare för sidfot 6"/>
          <p:cNvSpPr>
            <a:spLocks noGrp="1"/>
          </p:cNvSpPr>
          <p:nvPr>
            <p:ph type="ftr" sz="quarter" idx="11"/>
          </p:nvPr>
        </p:nvSpPr>
        <p:spPr/>
        <p:txBody>
          <a:bodyPr/>
          <a:lstStyle/>
          <a:p>
            <a:pPr>
              <a:defRPr/>
            </a:pPr>
            <a:endParaRPr lang="sv-SE">
              <a:solidFill>
                <a:srgbClr val="000000"/>
              </a:solidFill>
            </a:endParaRPr>
          </a:p>
        </p:txBody>
      </p:sp>
    </p:spTree>
    <p:extLst>
      <p:ext uri="{BB962C8B-B14F-4D97-AF65-F5344CB8AC3E}">
        <p14:creationId xmlns:p14="http://schemas.microsoft.com/office/powerpoint/2010/main" val="376091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0" end="0"/>
                                            </p:txEl>
                                          </p:spTgt>
                                        </p:tgtEl>
                                        <p:attrNameLst>
                                          <p:attrName>style.visibility</p:attrName>
                                        </p:attrNameLst>
                                      </p:cBhvr>
                                      <p:to>
                                        <p:strVal val="visible"/>
                                      </p:to>
                                    </p:set>
                                    <p:animEffect transition="in" filter="fade">
                                      <p:cBhvr>
                                        <p:cTn id="52" dur="500"/>
                                        <p:tgtEl>
                                          <p:spTgt spid="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 end="1"/>
                                            </p:txEl>
                                          </p:spTgt>
                                        </p:tgtEl>
                                        <p:attrNameLst>
                                          <p:attrName>style.visibility</p:attrName>
                                        </p:attrNameLst>
                                      </p:cBhvr>
                                      <p:to>
                                        <p:strVal val="visible"/>
                                      </p:to>
                                    </p:set>
                                    <p:animEffect transition="in" filter="fade">
                                      <p:cBhvr>
                                        <p:cTn id="57" dur="500"/>
                                        <p:tgtEl>
                                          <p:spTgt spid="2">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
                                            <p:txEl>
                                              <p:pRg st="2" end="2"/>
                                            </p:txEl>
                                          </p:spTgt>
                                        </p:tgtEl>
                                        <p:attrNameLst>
                                          <p:attrName>style.visibility</p:attrName>
                                        </p:attrNameLst>
                                      </p:cBhvr>
                                      <p:to>
                                        <p:strVal val="visible"/>
                                      </p:to>
                                    </p:set>
                                    <p:animEffect transition="in" filter="fade">
                                      <p:cBhvr>
                                        <p:cTn id="62" dur="500"/>
                                        <p:tgtEl>
                                          <p:spTgt spid="2">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
                                            <p:txEl>
                                              <p:pRg st="3" end="3"/>
                                            </p:txEl>
                                          </p:spTgt>
                                        </p:tgtEl>
                                        <p:attrNameLst>
                                          <p:attrName>style.visibility</p:attrName>
                                        </p:attrNameLst>
                                      </p:cBhvr>
                                      <p:to>
                                        <p:strVal val="visible"/>
                                      </p:to>
                                    </p:set>
                                    <p:animEffect transition="in" filter="fade">
                                      <p:cBhvr>
                                        <p:cTn id="67" dur="500"/>
                                        <p:tgtEl>
                                          <p:spTgt spid="2">
                                            <p:txEl>
                                              <p:pRg st="3" end="3"/>
                                            </p:txEl>
                                          </p:spTgt>
                                        </p:tgtEl>
                                      </p:cBhvr>
                                    </p:animEffect>
                                  </p:childTnLst>
                                </p:cTn>
                              </p:par>
                              <p:par>
                                <p:cTn id="68" presetID="10" presetClass="entr" presetSubtype="0" fill="hold" nodeType="withEffect">
                                  <p:stCondLst>
                                    <p:cond delay="0"/>
                                  </p:stCondLst>
                                  <p:childTnLst>
                                    <p:set>
                                      <p:cBhvr>
                                        <p:cTn id="69" dur="1" fill="hold">
                                          <p:stCondLst>
                                            <p:cond delay="0"/>
                                          </p:stCondLst>
                                        </p:cTn>
                                        <p:tgtEl>
                                          <p:spTgt spid="2">
                                            <p:txEl>
                                              <p:pRg st="4" end="4"/>
                                            </p:txEl>
                                          </p:spTgt>
                                        </p:tgtEl>
                                        <p:attrNameLst>
                                          <p:attrName>style.visibility</p:attrName>
                                        </p:attrNameLst>
                                      </p:cBhvr>
                                      <p:to>
                                        <p:strVal val="visible"/>
                                      </p:to>
                                    </p:set>
                                    <p:animEffect transition="in" filter="fade">
                                      <p:cBhvr>
                                        <p:cTn id="70" dur="500"/>
                                        <p:tgtEl>
                                          <p:spTgt spid="2">
                                            <p:txEl>
                                              <p:pRg st="4" end="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2">
                                            <p:txEl>
                                              <p:pRg st="5" end="5"/>
                                            </p:txEl>
                                          </p:spTgt>
                                        </p:tgtEl>
                                        <p:attrNameLst>
                                          <p:attrName>style.visibility</p:attrName>
                                        </p:attrNameLst>
                                      </p:cBhvr>
                                      <p:to>
                                        <p:strVal val="visible"/>
                                      </p:to>
                                    </p:set>
                                    <p:animEffect transition="in" filter="fade">
                                      <p:cBhvr>
                                        <p:cTn id="75" dur="500"/>
                                        <p:tgtEl>
                                          <p:spTgt spid="2">
                                            <p:txEl>
                                              <p:pRg st="5" end="5"/>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2">
                                            <p:txEl>
                                              <p:pRg st="6" end="6"/>
                                            </p:txEl>
                                          </p:spTgt>
                                        </p:tgtEl>
                                        <p:attrNameLst>
                                          <p:attrName>style.visibility</p:attrName>
                                        </p:attrNameLst>
                                      </p:cBhvr>
                                      <p:to>
                                        <p:strVal val="visible"/>
                                      </p:to>
                                    </p:set>
                                    <p:animEffect transition="in" filter="fade">
                                      <p:cBhvr>
                                        <p:cTn id="80" dur="500"/>
                                        <p:tgtEl>
                                          <p:spTgt spid="2">
                                            <p:txEl>
                                              <p:pRg st="6" end="6"/>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2">
                                            <p:txEl>
                                              <p:pRg st="7" end="7"/>
                                            </p:txEl>
                                          </p:spTgt>
                                        </p:tgtEl>
                                        <p:attrNameLst>
                                          <p:attrName>style.visibility</p:attrName>
                                        </p:attrNameLst>
                                      </p:cBhvr>
                                      <p:to>
                                        <p:strVal val="visible"/>
                                      </p:to>
                                    </p:set>
                                    <p:animEffect transition="in" filter="fade">
                                      <p:cBhvr>
                                        <p:cTn id="85" dur="500"/>
                                        <p:tgtEl>
                                          <p:spTgt spid="2">
                                            <p:txEl>
                                              <p:pRg st="7" end="7"/>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2">
                                            <p:txEl>
                                              <p:pRg st="8" end="8"/>
                                            </p:txEl>
                                          </p:spTgt>
                                        </p:tgtEl>
                                        <p:attrNameLst>
                                          <p:attrName>style.visibility</p:attrName>
                                        </p:attrNameLst>
                                      </p:cBhvr>
                                      <p:to>
                                        <p:strVal val="visible"/>
                                      </p:to>
                                    </p:set>
                                    <p:animEffect transition="in" filter="fade">
                                      <p:cBhvr>
                                        <p:cTn id="9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normAutofit fontScale="90000"/>
          </a:bodyPr>
          <a:lstStyle/>
          <a:p>
            <a:r>
              <a:rPr lang="sv-SE" dirty="0"/>
              <a:t>NEET </a:t>
            </a:r>
            <a:r>
              <a:rPr lang="sv-SE" sz="2000" dirty="0"/>
              <a:t>No </a:t>
            </a:r>
            <a:r>
              <a:rPr lang="sv-SE" sz="2000" dirty="0" err="1"/>
              <a:t>Education</a:t>
            </a:r>
            <a:r>
              <a:rPr lang="sv-SE" sz="2000" dirty="0"/>
              <a:t>, no </a:t>
            </a:r>
            <a:r>
              <a:rPr lang="sv-SE" sz="2000" dirty="0" err="1"/>
              <a:t>Employment</a:t>
            </a:r>
            <a:r>
              <a:rPr lang="sv-SE" sz="2000" dirty="0"/>
              <a:t> or </a:t>
            </a:r>
            <a:r>
              <a:rPr lang="sv-SE" sz="2000" dirty="0" err="1"/>
              <a:t>Training</a:t>
            </a:r>
            <a:r>
              <a:rPr lang="sv-SE" sz="2000" dirty="0"/>
              <a:t>  15-24   år</a:t>
            </a:r>
            <a:br>
              <a:rPr lang="sv-SE" sz="2000" dirty="0"/>
            </a:br>
            <a:r>
              <a:rPr lang="sv-SE" sz="2000" dirty="0"/>
              <a:t>Total kostnad i Europa omkring 150 miljarder Euro per år</a:t>
            </a:r>
            <a:br>
              <a:rPr lang="sv-SE" sz="2000" dirty="0"/>
            </a:br>
            <a:r>
              <a:rPr lang="sv-SE" sz="2000" dirty="0"/>
              <a:t> )</a:t>
            </a:r>
          </a:p>
        </p:txBody>
      </p:sp>
      <p:sp>
        <p:nvSpPr>
          <p:cNvPr id="8" name="Platshållare för text 7"/>
          <p:cNvSpPr>
            <a:spLocks noGrp="1"/>
          </p:cNvSpPr>
          <p:nvPr>
            <p:ph type="body" idx="1"/>
          </p:nvPr>
        </p:nvSpPr>
        <p:spPr>
          <a:xfrm>
            <a:off x="683568" y="1628800"/>
            <a:ext cx="7924800" cy="4525963"/>
          </a:xfrm>
        </p:spPr>
        <p:txBody>
          <a:bodyPr>
            <a:normAutofit/>
          </a:bodyPr>
          <a:lstStyle/>
          <a:p>
            <a:r>
              <a:rPr lang="sv-SE" sz="2000" dirty="0"/>
              <a:t>NEET ökat mellan 2008 och 2012 i nästan alla länder. Sedan år 2010 har situationen   förbättrats i flera länder. Nu ca 5 miljoner unga i NEET</a:t>
            </a:r>
          </a:p>
          <a:p>
            <a:r>
              <a:rPr lang="sv-SE" sz="2000" dirty="0"/>
              <a:t>Störst i södra och östra Europa,  </a:t>
            </a:r>
          </a:p>
          <a:p>
            <a:r>
              <a:rPr lang="sv-SE" sz="2000" dirty="0"/>
              <a:t>NL, N, Lux och ISL har liten andel NEET,   liksom i länder</a:t>
            </a:r>
          </a:p>
          <a:p>
            <a:pPr marL="0" indent="0">
              <a:buNone/>
            </a:pPr>
            <a:r>
              <a:rPr lang="sv-SE" sz="2000" dirty="0"/>
              <a:t>      med olika former av lärlingsutbildning såsom Tyskland, Schweiz, Österrike</a:t>
            </a:r>
            <a:br>
              <a:rPr lang="sv-SE" sz="2000" dirty="0"/>
            </a:br>
            <a:r>
              <a:rPr lang="sv-SE" sz="2000" dirty="0"/>
              <a:t>      och Danmark.</a:t>
            </a:r>
          </a:p>
          <a:p>
            <a:r>
              <a:rPr lang="sv-SE" sz="2000" dirty="0"/>
              <a:t>Unga från utsatta socioekonomiska förhållanden  Socialt utanförskap och NEET hänger samman. </a:t>
            </a:r>
          </a:p>
          <a:p>
            <a:r>
              <a:rPr lang="sv-SE" sz="2000" dirty="0"/>
              <a:t>Risken ökar även för dem som har kort utbildning, föräldrar med låg utbildningsnivå och bor i socioekonomiskt utsatta områden (Ungdomsstyrelsen, 2013)</a:t>
            </a:r>
          </a:p>
          <a:p>
            <a:endParaRPr lang="sv-SE" sz="2000" dirty="0"/>
          </a:p>
          <a:p>
            <a:endParaRPr lang="sv-SE" dirty="0"/>
          </a:p>
          <a:p>
            <a:endParaRPr lang="sv-SE" dirty="0"/>
          </a:p>
        </p:txBody>
      </p:sp>
    </p:spTree>
    <p:extLst>
      <p:ext uri="{BB962C8B-B14F-4D97-AF65-F5344CB8AC3E}">
        <p14:creationId xmlns:p14="http://schemas.microsoft.com/office/powerpoint/2010/main" val="49591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Efter </a:t>
            </a:r>
            <a:r>
              <a:rPr lang="sv-SE" dirty="0" err="1"/>
              <a:t>EU-medlemsskapet</a:t>
            </a:r>
            <a:r>
              <a:rPr lang="sv-SE" dirty="0"/>
              <a:t> 1995</a:t>
            </a:r>
          </a:p>
        </p:txBody>
      </p:sp>
      <p:sp>
        <p:nvSpPr>
          <p:cNvPr id="3" name="Platshållare för text 2"/>
          <p:cNvSpPr>
            <a:spLocks noGrp="1"/>
          </p:cNvSpPr>
          <p:nvPr>
            <p:ph type="body" idx="1"/>
          </p:nvPr>
        </p:nvSpPr>
        <p:spPr/>
        <p:txBody>
          <a:bodyPr>
            <a:normAutofit lnSpcReduction="10000"/>
          </a:bodyPr>
          <a:lstStyle/>
          <a:p>
            <a:r>
              <a:rPr lang="sv-SE" sz="2800" dirty="0"/>
              <a:t>Alkoholen något billigare i förhållande till andra varor</a:t>
            </a:r>
          </a:p>
          <a:p>
            <a:r>
              <a:rPr lang="sv-SE" sz="2800" dirty="0"/>
              <a:t>Ökat drickande från 8 l till 9,9 liter 2013, 24%.  Öl och vin  50%.  Sprit – 20% </a:t>
            </a:r>
          </a:p>
          <a:p>
            <a:r>
              <a:rPr lang="sv-SE" sz="2800" dirty="0"/>
              <a:t>2004 </a:t>
            </a:r>
          </a:p>
          <a:p>
            <a:r>
              <a:rPr lang="sv-SE" sz="2800" dirty="0"/>
              <a:t>Ökad införsel från utlandet (Tysklandsbussen, Ålandstrafiken)</a:t>
            </a:r>
          </a:p>
          <a:p>
            <a:r>
              <a:rPr lang="sv-SE" sz="2800" dirty="0"/>
              <a:t>Var tredje öl som dricks i Sverige är köpt i Tyskland (</a:t>
            </a:r>
            <a:r>
              <a:rPr lang="sv-SE" sz="2800" dirty="0" err="1"/>
              <a:t>Källa:Accent</a:t>
            </a:r>
            <a:r>
              <a:rPr lang="sv-SE" sz="2800" dirty="0"/>
              <a:t> IOGT-NTO)</a:t>
            </a:r>
          </a:p>
          <a:p>
            <a:r>
              <a:rPr lang="sv-SE" sz="2800" dirty="0"/>
              <a:t>Ökning av serveringstillstånd med 40%</a:t>
            </a:r>
          </a:p>
          <a:p>
            <a:endParaRPr lang="sv-SE" sz="2000" dirty="0"/>
          </a:p>
          <a:p>
            <a:endParaRPr lang="sv-SE" sz="2000" dirty="0"/>
          </a:p>
          <a:p>
            <a:endParaRPr lang="sv-SE" sz="2000" dirty="0"/>
          </a:p>
        </p:txBody>
      </p:sp>
    </p:spTree>
    <p:extLst>
      <p:ext uri="{BB962C8B-B14F-4D97-AF65-F5344CB8AC3E}">
        <p14:creationId xmlns:p14="http://schemas.microsoft.com/office/powerpoint/2010/main" val="230752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Tonårshjärnan</a:t>
            </a:r>
          </a:p>
        </p:txBody>
      </p:sp>
      <p:sp>
        <p:nvSpPr>
          <p:cNvPr id="3" name="Platshållare för text 2"/>
          <p:cNvSpPr>
            <a:spLocks noGrp="1"/>
          </p:cNvSpPr>
          <p:nvPr>
            <p:ph type="body" idx="1"/>
          </p:nvPr>
        </p:nvSpPr>
        <p:spPr>
          <a:xfrm>
            <a:off x="467544" y="1598921"/>
            <a:ext cx="8229600" cy="4525963"/>
          </a:xfrm>
        </p:spPr>
        <p:txBody>
          <a:bodyPr>
            <a:normAutofit/>
          </a:bodyPr>
          <a:lstStyle/>
          <a:p>
            <a:r>
              <a:rPr lang="sv-SE" sz="3200" b="1" dirty="0"/>
              <a:t>Grymt Fett – en filmserie om tonårshjärnan</a:t>
            </a:r>
          </a:p>
          <a:p>
            <a:r>
              <a:rPr lang="sv-SE" sz="3200" b="1" dirty="0"/>
              <a:t>Kicken – om belöningar, tid ca 7 min</a:t>
            </a:r>
          </a:p>
          <a:p>
            <a:r>
              <a:rPr lang="sv-SE" sz="3600" dirty="0"/>
              <a:t>Hjärnans belöningssystem handlar i grund och botten om överlevnad. Men ibland belönar hjärnan oss för saker som innebär stora risker. Och unga är mer riskbenägna än vuxna</a:t>
            </a:r>
            <a:endParaRPr lang="sv-SE" sz="3200" dirty="0"/>
          </a:p>
          <a:p>
            <a:pPr marL="0" indent="0">
              <a:spcBef>
                <a:spcPts val="0"/>
              </a:spcBef>
              <a:buNone/>
            </a:pPr>
            <a:r>
              <a:rPr lang="sv-SE" dirty="0">
                <a:hlinkClick r:id="rId2" action="ppaction://hlinkpres?slideindex=1&amp;slidetitle="/>
              </a:rPr>
              <a:t> </a:t>
            </a:r>
            <a:r>
              <a:rPr lang="sv-SE" sz="1800" dirty="0">
                <a:hlinkClick r:id="rId2" action="ppaction://hlinkpres?slideindex=1&amp;slidetitle="/>
              </a:rPr>
              <a:t> </a:t>
            </a:r>
            <a:endParaRPr lang="sv-SE" sz="1800" dirty="0"/>
          </a:p>
          <a:p>
            <a:pPr marL="0" lvl="0" indent="0">
              <a:spcBef>
                <a:spcPts val="0"/>
              </a:spcBef>
              <a:buNone/>
            </a:pPr>
            <a:endParaRPr lang="sv-SE" sz="1800" dirty="0">
              <a:solidFill>
                <a:prstClr val="black"/>
              </a:solidFill>
            </a:endParaRPr>
          </a:p>
          <a:p>
            <a:pPr marL="0" lvl="0" indent="0">
              <a:spcBef>
                <a:spcPts val="0"/>
              </a:spcBef>
              <a:buNone/>
            </a:pPr>
            <a:endParaRPr lang="sv-SE" sz="1800" dirty="0">
              <a:solidFill>
                <a:prstClr val="black"/>
              </a:solidFill>
            </a:endParaRPr>
          </a:p>
          <a:p>
            <a:endParaRPr lang="sv-SE" dirty="0"/>
          </a:p>
        </p:txBody>
      </p:sp>
      <p:sp>
        <p:nvSpPr>
          <p:cNvPr id="4" name="Platshållare för text 2"/>
          <p:cNvSpPr txBox="1">
            <a:spLocks/>
          </p:cNvSpPr>
          <p:nvPr/>
        </p:nvSpPr>
        <p:spPr>
          <a:xfrm>
            <a:off x="5220072" y="1052736"/>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b="1" dirty="0"/>
              <a:t> </a:t>
            </a:r>
            <a:endParaRPr lang="sv-SE" dirty="0"/>
          </a:p>
        </p:txBody>
      </p:sp>
    </p:spTree>
    <p:extLst>
      <p:ext uri="{BB962C8B-B14F-4D97-AF65-F5344CB8AC3E}">
        <p14:creationId xmlns:p14="http://schemas.microsoft.com/office/powerpoint/2010/main" val="134985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a:t>Thinkbeforedrink</a:t>
            </a:r>
            <a:br>
              <a:rPr lang="sv-SE" dirty="0"/>
            </a:br>
            <a:r>
              <a:rPr lang="sv-SE" dirty="0"/>
              <a:t>Projektet  syftar till</a:t>
            </a:r>
          </a:p>
        </p:txBody>
      </p:sp>
      <p:sp>
        <p:nvSpPr>
          <p:cNvPr id="6" name="Platshållare för text 5"/>
          <p:cNvSpPr>
            <a:spLocks noGrp="1"/>
          </p:cNvSpPr>
          <p:nvPr>
            <p:ph type="body" idx="1"/>
          </p:nvPr>
        </p:nvSpPr>
        <p:spPr/>
        <p:txBody>
          <a:bodyPr/>
          <a:lstStyle/>
          <a:p>
            <a:endParaRPr lang="sv-SE" dirty="0"/>
          </a:p>
        </p:txBody>
      </p:sp>
      <p:sp>
        <p:nvSpPr>
          <p:cNvPr id="4" name="Rektangel 3"/>
          <p:cNvSpPr/>
          <p:nvPr/>
        </p:nvSpPr>
        <p:spPr>
          <a:xfrm>
            <a:off x="1187624" y="2690336"/>
            <a:ext cx="6912768" cy="1384995"/>
          </a:xfrm>
          <a:prstGeom prst="rect">
            <a:avLst/>
          </a:prstGeom>
        </p:spPr>
        <p:txBody>
          <a:bodyPr wrap="square">
            <a:spAutoFit/>
          </a:bodyPr>
          <a:lstStyle/>
          <a:p>
            <a:pPr algn="ctr"/>
            <a:r>
              <a:rPr lang="sv-SE" sz="2800" dirty="0"/>
              <a:t>att främja medvetenhet om ansvarsfull alkoholkonsumtion för att minska riskbeteenden som kan påverka hälsa och sociala relationer</a:t>
            </a:r>
            <a:r>
              <a:rPr lang="sv-SE" dirty="0"/>
              <a:t>.</a:t>
            </a:r>
          </a:p>
        </p:txBody>
      </p:sp>
    </p:spTree>
    <p:extLst>
      <p:ext uri="{BB962C8B-B14F-4D97-AF65-F5344CB8AC3E}">
        <p14:creationId xmlns:p14="http://schemas.microsoft.com/office/powerpoint/2010/main" val="2336453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Genomförande</a:t>
            </a:r>
          </a:p>
        </p:txBody>
      </p:sp>
      <p:sp>
        <p:nvSpPr>
          <p:cNvPr id="3" name="Platshållare för innehåll 2"/>
          <p:cNvSpPr>
            <a:spLocks noGrp="1"/>
          </p:cNvSpPr>
          <p:nvPr>
            <p:ph idx="1"/>
          </p:nvPr>
        </p:nvSpPr>
        <p:spPr/>
        <p:txBody>
          <a:bodyPr>
            <a:normAutofit fontScale="92500"/>
          </a:bodyPr>
          <a:lstStyle/>
          <a:p>
            <a:r>
              <a:rPr lang="sv-SE" sz="2800" dirty="0"/>
              <a:t>Beskriva alkoholvanor i respektive länder för att förstå förhållanden idag.</a:t>
            </a:r>
          </a:p>
          <a:p>
            <a:r>
              <a:rPr lang="sv-SE" sz="2800" dirty="0"/>
              <a:t>Att lära av varandra  </a:t>
            </a:r>
          </a:p>
          <a:p>
            <a:r>
              <a:rPr lang="sv-SE" sz="2800" dirty="0"/>
              <a:t>Att fördjupa gemenskapen inom EU</a:t>
            </a:r>
          </a:p>
          <a:p>
            <a:r>
              <a:rPr lang="sv-SE" sz="2800" dirty="0"/>
              <a:t>Att bidra till att konsumtionen av alkohol minskar</a:t>
            </a:r>
          </a:p>
          <a:p>
            <a:r>
              <a:rPr lang="sv-SE" sz="2800" dirty="0"/>
              <a:t>Att särskilt inrikta sig på åtgärder som hindrar de miljontals ungdomar som står utanför arbetsmarknaden att missbruka alkohol och droger. </a:t>
            </a:r>
            <a:br>
              <a:rPr lang="sv-SE" sz="2800" dirty="0"/>
            </a:br>
            <a:endParaRPr lang="sv-SE" sz="2800" dirty="0"/>
          </a:p>
          <a:p>
            <a:endParaRPr lang="sv-SE" dirty="0"/>
          </a:p>
        </p:txBody>
      </p:sp>
    </p:spTree>
    <p:extLst>
      <p:ext uri="{BB962C8B-B14F-4D97-AF65-F5344CB8AC3E}">
        <p14:creationId xmlns:p14="http://schemas.microsoft.com/office/powerpoint/2010/main" val="111056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6979"/>
            <a:ext cx="7924800" cy="1143000"/>
          </a:xfrm>
        </p:spPr>
        <p:txBody>
          <a:bodyPr/>
          <a:lstStyle/>
          <a:p>
            <a:r>
              <a:rPr lang="sv-SE" dirty="0"/>
              <a:t>Vin-öl och vodkabältet</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93040" y="548680"/>
            <a:ext cx="7426479"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963226" y="6979"/>
            <a:ext cx="4322193" cy="6851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623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1600" y="188640"/>
            <a:ext cx="7772400" cy="914400"/>
          </a:xfrm>
        </p:spPr>
        <p:txBody>
          <a:bodyPr/>
          <a:lstStyle/>
          <a:p>
            <a:pPr algn="ctr"/>
            <a:r>
              <a:rPr lang="sv-SE" sz="4000" dirty="0"/>
              <a:t>Efter inträdet i EU 1995</a:t>
            </a:r>
          </a:p>
        </p:txBody>
      </p:sp>
      <p:sp>
        <p:nvSpPr>
          <p:cNvPr id="3" name="Platshållare för text 2"/>
          <p:cNvSpPr>
            <a:spLocks noGrp="1"/>
          </p:cNvSpPr>
          <p:nvPr>
            <p:ph type="body" idx="1"/>
          </p:nvPr>
        </p:nvSpPr>
        <p:spPr>
          <a:xfrm>
            <a:off x="899592" y="836712"/>
            <a:ext cx="7772400" cy="4572000"/>
          </a:xfrm>
        </p:spPr>
        <p:txBody>
          <a:bodyPr>
            <a:noAutofit/>
          </a:bodyPr>
          <a:lstStyle/>
          <a:p>
            <a:r>
              <a:rPr lang="sv-SE" sz="2400" dirty="0"/>
              <a:t>Allt färre dör men fler vårdas i sluten vård</a:t>
            </a:r>
          </a:p>
          <a:p>
            <a:r>
              <a:rPr lang="sv-SE" sz="2400" dirty="0"/>
              <a:t>Berusningsdrickandet minskar men oftare drickande och fler kroniska sjukdomar</a:t>
            </a:r>
          </a:p>
          <a:p>
            <a:r>
              <a:rPr lang="sv-SE" sz="2400" dirty="0"/>
              <a:t>Tillplattat drickande: unga dricker allt mindre men äldre  mer  dock något mindre det senaste året</a:t>
            </a:r>
          </a:p>
          <a:p>
            <a:r>
              <a:rPr lang="sv-SE" sz="2400" dirty="0"/>
              <a:t>Kvinnors drickande  ökat mer än mäns.</a:t>
            </a:r>
          </a:p>
          <a:p>
            <a:r>
              <a:rPr lang="sv-SE" sz="2400" dirty="0"/>
              <a:t>Varannan svensk känner någon som dricker för mycket</a:t>
            </a:r>
          </a:p>
          <a:p>
            <a:r>
              <a:rPr lang="sv-SE" sz="2400" dirty="0"/>
              <a:t>Föräldrar vet lite om sina ungdomars drogvanor</a:t>
            </a:r>
          </a:p>
          <a:p>
            <a:r>
              <a:rPr lang="sv-SE" sz="2400" dirty="0"/>
              <a:t>Nästan varannan man och var tredje kvinna på </a:t>
            </a:r>
            <a:r>
              <a:rPr lang="sv-SE" sz="2400" dirty="0" err="1"/>
              <a:t>med.akuten</a:t>
            </a:r>
            <a:r>
              <a:rPr lang="sv-SE" sz="2400" dirty="0"/>
              <a:t> dricker för mycket (Sahlgrenska i Göteborg)</a:t>
            </a:r>
          </a:p>
          <a:p>
            <a:r>
              <a:rPr lang="sv-SE" sz="2400" dirty="0"/>
              <a:t>Tydligt samband ju bättre du har det , desto mer dricker du.</a:t>
            </a:r>
          </a:p>
          <a:p>
            <a:r>
              <a:rPr lang="sv-SE" sz="2400" dirty="0"/>
              <a:t>Ju äldre du blir, desto mer känslig  blir du för alkoholens effekter</a:t>
            </a:r>
          </a:p>
        </p:txBody>
      </p:sp>
      <p:sp>
        <p:nvSpPr>
          <p:cNvPr id="4" name="Platshållare för sidfot 3"/>
          <p:cNvSpPr>
            <a:spLocks noGrp="1"/>
          </p:cNvSpPr>
          <p:nvPr>
            <p:ph type="ftr" sz="quarter" idx="11"/>
          </p:nvPr>
        </p:nvSpPr>
        <p:spPr/>
        <p:txBody>
          <a:bodyPr/>
          <a:lstStyle/>
          <a:p>
            <a:endParaRPr lang="en-US" altLang="sv-SE"/>
          </a:p>
        </p:txBody>
      </p:sp>
    </p:spTree>
    <p:extLst>
      <p:ext uri="{BB962C8B-B14F-4D97-AF65-F5344CB8AC3E}">
        <p14:creationId xmlns:p14="http://schemas.microsoft.com/office/powerpoint/2010/main" val="266105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fontScale="90000"/>
          </a:bodyPr>
          <a:lstStyle/>
          <a:p>
            <a:pPr algn="ctr"/>
            <a:r>
              <a:rPr lang="sv-SE" dirty="0"/>
              <a:t>Äldre dricker som aldrig förr (</a:t>
            </a:r>
            <a:r>
              <a:rPr lang="sv-SE" sz="2000" dirty="0"/>
              <a:t>Socialstyrelsen</a:t>
            </a:r>
            <a:r>
              <a:rPr lang="sv-SE" dirty="0"/>
              <a:t>)</a:t>
            </a:r>
          </a:p>
        </p:txBody>
      </p:sp>
      <p:sp>
        <p:nvSpPr>
          <p:cNvPr id="6" name="Platshållare för text 5"/>
          <p:cNvSpPr>
            <a:spLocks noGrp="1"/>
          </p:cNvSpPr>
          <p:nvPr>
            <p:ph type="body" idx="1"/>
          </p:nvPr>
        </p:nvSpPr>
        <p:spPr/>
        <p:txBody>
          <a:bodyPr>
            <a:normAutofit/>
          </a:bodyPr>
          <a:lstStyle/>
          <a:p>
            <a:r>
              <a:rPr lang="sv-SE" sz="2400" dirty="0"/>
              <a:t>1,9 miljoner i Sverige är över 65 år</a:t>
            </a:r>
          </a:p>
          <a:p>
            <a:r>
              <a:rPr lang="sv-SE" sz="2400" dirty="0"/>
              <a:t>Alkoholrelaterade dödsfall minskar hos yngre men ökar  i åldrarna 65-79 år</a:t>
            </a:r>
          </a:p>
          <a:p>
            <a:r>
              <a:rPr lang="sv-SE" sz="2400" dirty="0"/>
              <a:t>En av tre kommuner har rutiner för samordning mellan äldreomsorg och missbruksstöd inom socialtjänsten</a:t>
            </a:r>
          </a:p>
          <a:p>
            <a:r>
              <a:rPr lang="sv-SE" sz="2400" dirty="0"/>
              <a:t>Bara 10 procent av kommunerna har rutiner för hur äldreomsorgens handläggare ska agera gentemot äldre som missbrukar alkohol </a:t>
            </a:r>
          </a:p>
          <a:p>
            <a:r>
              <a:rPr lang="sv-SE" sz="2400" dirty="0"/>
              <a:t>Äldre och alkohol är ett dåligt utforskat område( </a:t>
            </a:r>
            <a:r>
              <a:rPr lang="sv-SE" sz="2400" dirty="0" err="1"/>
              <a:t>F.Spak</a:t>
            </a:r>
            <a:r>
              <a:rPr lang="sv-SE" sz="2400" dirty="0"/>
              <a:t> Gbg univ.)</a:t>
            </a:r>
          </a:p>
        </p:txBody>
      </p:sp>
      <p:sp>
        <p:nvSpPr>
          <p:cNvPr id="4" name="Platshållare för sidfot 3"/>
          <p:cNvSpPr>
            <a:spLocks noGrp="1"/>
          </p:cNvSpPr>
          <p:nvPr>
            <p:ph type="ftr" sz="quarter" idx="11"/>
          </p:nvPr>
        </p:nvSpPr>
        <p:spPr/>
        <p:txBody>
          <a:bodyPr/>
          <a:lstStyle/>
          <a:p>
            <a:endParaRPr lang="en-US" altLang="sv-SE"/>
          </a:p>
        </p:txBody>
      </p:sp>
    </p:spTree>
    <p:extLst>
      <p:ext uri="{BB962C8B-B14F-4D97-AF65-F5344CB8AC3E}">
        <p14:creationId xmlns:p14="http://schemas.microsoft.com/office/powerpoint/2010/main" val="189319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fade">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a:t>Den tickande ”</a:t>
            </a:r>
            <a:r>
              <a:rPr lang="sv-SE" dirty="0" err="1"/>
              <a:t>äldreboomben</a:t>
            </a:r>
            <a:r>
              <a:rPr lang="sv-SE" dirty="0"/>
              <a:t>”</a:t>
            </a:r>
          </a:p>
        </p:txBody>
      </p:sp>
      <p:sp>
        <p:nvSpPr>
          <p:cNvPr id="6" name="Platshållare för text 5"/>
          <p:cNvSpPr>
            <a:spLocks noGrp="1"/>
          </p:cNvSpPr>
          <p:nvPr>
            <p:ph type="body" idx="1"/>
          </p:nvPr>
        </p:nvSpPr>
        <p:spPr/>
        <p:txBody>
          <a:bodyPr>
            <a:normAutofit/>
          </a:bodyPr>
          <a:lstStyle/>
          <a:p>
            <a:r>
              <a:rPr lang="sv-SE" sz="2800" dirty="0"/>
              <a:t>Kommunal handlingsberedskap?</a:t>
            </a:r>
          </a:p>
          <a:p>
            <a:r>
              <a:rPr lang="sv-SE" sz="2800" dirty="0"/>
              <a:t>De kontinentala vanornas konsekvenser?</a:t>
            </a:r>
          </a:p>
          <a:p>
            <a:r>
              <a:rPr lang="sv-SE" sz="2800" dirty="0"/>
              <a:t>Välfärdsdrickande som övergår i beroende?</a:t>
            </a:r>
          </a:p>
          <a:p>
            <a:r>
              <a:rPr lang="sv-SE" sz="2800" dirty="0"/>
              <a:t>Ökad forskning kring alkoholrelaterade skador hos äldre?</a:t>
            </a:r>
          </a:p>
          <a:p>
            <a:r>
              <a:rPr lang="sv-SE" sz="2800" dirty="0"/>
              <a:t>Kommunernas beredskapsläge?</a:t>
            </a:r>
          </a:p>
          <a:p>
            <a:endParaRPr lang="sv-SE" sz="2800" dirty="0"/>
          </a:p>
        </p:txBody>
      </p:sp>
      <p:sp>
        <p:nvSpPr>
          <p:cNvPr id="4" name="Platshållare för sidfot 3"/>
          <p:cNvSpPr>
            <a:spLocks noGrp="1"/>
          </p:cNvSpPr>
          <p:nvPr>
            <p:ph type="ftr" sz="quarter" idx="11"/>
          </p:nvPr>
        </p:nvSpPr>
        <p:spPr/>
        <p:txBody>
          <a:bodyPr/>
          <a:lstStyle/>
          <a:p>
            <a:endParaRPr lang="en-US" altLang="sv-SE"/>
          </a:p>
        </p:txBody>
      </p:sp>
    </p:spTree>
    <p:extLst>
      <p:ext uri="{BB962C8B-B14F-4D97-AF65-F5344CB8AC3E}">
        <p14:creationId xmlns:p14="http://schemas.microsoft.com/office/powerpoint/2010/main" val="20607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47"/>
            <a:ext cx="9143999" cy="705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ktangel 2"/>
          <p:cNvSpPr/>
          <p:nvPr/>
        </p:nvSpPr>
        <p:spPr>
          <a:xfrm>
            <a:off x="1979712" y="2924944"/>
            <a:ext cx="5589992" cy="923330"/>
          </a:xfrm>
          <a:prstGeom prst="rect">
            <a:avLst/>
          </a:prstGeom>
          <a:noFill/>
        </p:spPr>
        <p:txBody>
          <a:bodyPr wrap="none" lIns="91440" tIns="45720" rIns="91440" bIns="45720">
            <a:spAutoFit/>
          </a:bodyPr>
          <a:lstStyle/>
          <a:p>
            <a:pPr algn="ctr"/>
            <a:r>
              <a:rPr lang="sv-SE"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45 miljarder per år</a:t>
            </a:r>
          </a:p>
        </p:txBody>
      </p:sp>
    </p:spTree>
    <p:extLst>
      <p:ext uri="{BB962C8B-B14F-4D97-AF65-F5344CB8AC3E}">
        <p14:creationId xmlns:p14="http://schemas.microsoft.com/office/powerpoint/2010/main" val="315440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Mall utan meny">
  <a:themeElements>
    <a:clrScheme name="Systembolaget">
      <a:dk1>
        <a:sysClr val="windowText" lastClr="000000"/>
      </a:dk1>
      <a:lt1>
        <a:sysClr val="window" lastClr="FFFFFF"/>
      </a:lt1>
      <a:dk2>
        <a:srgbClr val="CAC2B8"/>
      </a:dk2>
      <a:lt2>
        <a:srgbClr val="EFE9E5"/>
      </a:lt2>
      <a:accent1>
        <a:srgbClr val="00539B"/>
      </a:accent1>
      <a:accent2>
        <a:srgbClr val="B9292F"/>
      </a:accent2>
      <a:accent3>
        <a:srgbClr val="A4C13A"/>
      </a:accent3>
      <a:accent4>
        <a:srgbClr val="00ACCD"/>
      </a:accent4>
      <a:accent5>
        <a:srgbClr val="FFDE00"/>
      </a:accent5>
      <a:accent6>
        <a:srgbClr val="ACE1FA"/>
      </a:accent6>
      <a:hlink>
        <a:srgbClr val="00539B"/>
      </a:hlink>
      <a:folHlink>
        <a:srgbClr val="00539B"/>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Flöde">
  <a:themeElements>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3656</TotalTime>
  <Words>1021</Words>
  <Application>Microsoft Office PowerPoint</Application>
  <PresentationFormat>Bildspel på skärmen (4:3)</PresentationFormat>
  <Paragraphs>183</Paragraphs>
  <Slides>26</Slides>
  <Notes>0</Notes>
  <HiddenSlides>0</HiddenSlides>
  <MMClips>0</MMClips>
  <ScaleCrop>false</ScaleCrop>
  <HeadingPairs>
    <vt:vector size="6" baseType="variant">
      <vt:variant>
        <vt:lpstr>Använt teckensnitt</vt:lpstr>
      </vt:variant>
      <vt:variant>
        <vt:i4>8</vt:i4>
      </vt:variant>
      <vt:variant>
        <vt:lpstr>Tema</vt:lpstr>
      </vt:variant>
      <vt:variant>
        <vt:i4>3</vt:i4>
      </vt:variant>
      <vt:variant>
        <vt:lpstr>Bildrubriker</vt:lpstr>
      </vt:variant>
      <vt:variant>
        <vt:i4>26</vt:i4>
      </vt:variant>
    </vt:vector>
  </HeadingPairs>
  <TitlesOfParts>
    <vt:vector size="37" baseType="lpstr">
      <vt:lpstr>Arial</vt:lpstr>
      <vt:lpstr>Calibri</vt:lpstr>
      <vt:lpstr>Consolas</vt:lpstr>
      <vt:lpstr>Constantia</vt:lpstr>
      <vt:lpstr>Corbel</vt:lpstr>
      <vt:lpstr>Wingdings</vt:lpstr>
      <vt:lpstr>Wingdings 2</vt:lpstr>
      <vt:lpstr>Wingdings 3</vt:lpstr>
      <vt:lpstr>Mall utan meny</vt:lpstr>
      <vt:lpstr>Metro</vt:lpstr>
      <vt:lpstr>Flöde</vt:lpstr>
      <vt:lpstr>PowerPoint-presentation</vt:lpstr>
      <vt:lpstr> Nittonårings slutsatser i examensarbete 10 p</vt:lpstr>
      <vt:lpstr>Thinkbeforedrink Projektet  syftar till</vt:lpstr>
      <vt:lpstr>Genomförande</vt:lpstr>
      <vt:lpstr>Vin-öl och vodkabältet</vt:lpstr>
      <vt:lpstr>Efter inträdet i EU 1995</vt:lpstr>
      <vt:lpstr>Äldre dricker som aldrig förr (Socialstyrelsen)</vt:lpstr>
      <vt:lpstr>Den tickande ”äldreboomben”</vt:lpstr>
      <vt:lpstr>PowerPoint-presentation</vt:lpstr>
      <vt:lpstr> Strategier för att minska alkoholkonsumtion hos unga  och förbättring av hälsa</vt:lpstr>
      <vt:lpstr>Statens beredning för medicinsk och social utvärdering 11 nov 2015</vt:lpstr>
      <vt:lpstr>Tonårshjärnans utveckling i otakt?</vt:lpstr>
      <vt:lpstr>PowerPoint-presentation</vt:lpstr>
      <vt:lpstr>Tonåringens förutsättningar och riskfaktorer </vt:lpstr>
      <vt:lpstr>PowerPoint-presentation</vt:lpstr>
      <vt:lpstr>PowerPoint-presentation</vt:lpstr>
      <vt:lpstr>Effekter av finanskrisen 2008-2009 och effekter i BNP, anställn och GDHI</vt:lpstr>
      <vt:lpstr>PowerPoint-presentation</vt:lpstr>
      <vt:lpstr>En resa med osäkra mål (Lidström) </vt:lpstr>
      <vt:lpstr>PowerPoint-presentation</vt:lpstr>
      <vt:lpstr>Hur formas elevens lärande?  </vt:lpstr>
      <vt:lpstr>Referenser</vt:lpstr>
      <vt:lpstr>Global education reform movement Pasi Sahlberg, Ed prof. Harward </vt:lpstr>
      <vt:lpstr>NEET No Education, no Employment or Training  15-24   år Total kostnad i Europa omkring 150 miljarder Euro per år  )</vt:lpstr>
      <vt:lpstr>Efter EU-medlemsskapet 1995</vt:lpstr>
      <vt:lpstr>Tonårshjärnan</vt:lpstr>
    </vt:vector>
  </TitlesOfParts>
  <Company>Viduktor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Tobaksrökning – nej alkoholdrickande – ja, varför?</dc:title>
  <dc:creator>Bo Sundström</dc:creator>
  <cp:lastModifiedBy>Bo Sundström</cp:lastModifiedBy>
  <cp:revision>176</cp:revision>
  <cp:lastPrinted>2015-11-28T14:44:31Z</cp:lastPrinted>
  <dcterms:created xsi:type="dcterms:W3CDTF">2015-07-19T03:05:22Z</dcterms:created>
  <dcterms:modified xsi:type="dcterms:W3CDTF">2017-02-26T19:40:45Z</dcterms:modified>
</cp:coreProperties>
</file>